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1"/>
  </p:notesMasterIdLst>
  <p:sldIdLst>
    <p:sldId id="431" r:id="rId2"/>
    <p:sldId id="430" r:id="rId3"/>
    <p:sldId id="273" r:id="rId4"/>
    <p:sldId id="258" r:id="rId5"/>
    <p:sldId id="259" r:id="rId6"/>
    <p:sldId id="260" r:id="rId7"/>
    <p:sldId id="261" r:id="rId8"/>
    <p:sldId id="262" r:id="rId9"/>
    <p:sldId id="263" r:id="rId10"/>
    <p:sldId id="264" r:id="rId11"/>
    <p:sldId id="265" r:id="rId12"/>
    <p:sldId id="266" r:id="rId13"/>
    <p:sldId id="267" r:id="rId14"/>
    <p:sldId id="279" r:id="rId15"/>
    <p:sldId id="287" r:id="rId16"/>
    <p:sldId id="288" r:id="rId17"/>
    <p:sldId id="280" r:id="rId18"/>
    <p:sldId id="281" r:id="rId19"/>
    <p:sldId id="282" r:id="rId20"/>
    <p:sldId id="283" r:id="rId21"/>
    <p:sldId id="301" r:id="rId22"/>
    <p:sldId id="302" r:id="rId23"/>
    <p:sldId id="303" r:id="rId24"/>
    <p:sldId id="304" r:id="rId25"/>
    <p:sldId id="306" r:id="rId26"/>
    <p:sldId id="305" r:id="rId27"/>
    <p:sldId id="307" r:id="rId28"/>
    <p:sldId id="274" r:id="rId29"/>
    <p:sldId id="330" r:id="rId30"/>
    <p:sldId id="331" r:id="rId31"/>
    <p:sldId id="332" r:id="rId32"/>
    <p:sldId id="329" r:id="rId33"/>
    <p:sldId id="334" r:id="rId34"/>
    <p:sldId id="328" r:id="rId35"/>
    <p:sldId id="271" r:id="rId36"/>
    <p:sldId id="272" r:id="rId37"/>
    <p:sldId id="275" r:id="rId38"/>
    <p:sldId id="276" r:id="rId39"/>
    <p:sldId id="277" r:id="rId40"/>
    <p:sldId id="292" r:id="rId41"/>
    <p:sldId id="293" r:id="rId42"/>
    <p:sldId id="294" r:id="rId43"/>
    <p:sldId id="295" r:id="rId44"/>
    <p:sldId id="296" r:id="rId45"/>
    <p:sldId id="297" r:id="rId46"/>
    <p:sldId id="289" r:id="rId47"/>
    <p:sldId id="299" r:id="rId48"/>
    <p:sldId id="300" r:id="rId49"/>
    <p:sldId id="290" r:id="rId50"/>
    <p:sldId id="291" r:id="rId51"/>
    <p:sldId id="308" r:id="rId52"/>
    <p:sldId id="278" r:id="rId53"/>
    <p:sldId id="309" r:id="rId54"/>
    <p:sldId id="339" r:id="rId55"/>
    <p:sldId id="340" r:id="rId56"/>
    <p:sldId id="341" r:id="rId57"/>
    <p:sldId id="342" r:id="rId58"/>
    <p:sldId id="343" r:id="rId59"/>
    <p:sldId id="344" r:id="rId60"/>
    <p:sldId id="345" r:id="rId61"/>
    <p:sldId id="346" r:id="rId62"/>
    <p:sldId id="347" r:id="rId63"/>
    <p:sldId id="348" r:id="rId64"/>
    <p:sldId id="351" r:id="rId65"/>
    <p:sldId id="352" r:id="rId66"/>
    <p:sldId id="353" r:id="rId67"/>
    <p:sldId id="354" r:id="rId68"/>
    <p:sldId id="356" r:id="rId69"/>
    <p:sldId id="355" r:id="rId70"/>
    <p:sldId id="357" r:id="rId71"/>
    <p:sldId id="358" r:id="rId72"/>
    <p:sldId id="359" r:id="rId73"/>
    <p:sldId id="360" r:id="rId74"/>
    <p:sldId id="361" r:id="rId75"/>
    <p:sldId id="362" r:id="rId76"/>
    <p:sldId id="363" r:id="rId77"/>
    <p:sldId id="364" r:id="rId78"/>
    <p:sldId id="365" r:id="rId79"/>
    <p:sldId id="366" r:id="rId80"/>
    <p:sldId id="367" r:id="rId81"/>
    <p:sldId id="370" r:id="rId82"/>
    <p:sldId id="373" r:id="rId83"/>
    <p:sldId id="372" r:id="rId84"/>
    <p:sldId id="371" r:id="rId85"/>
    <p:sldId id="374" r:id="rId86"/>
    <p:sldId id="375" r:id="rId87"/>
    <p:sldId id="368" r:id="rId88"/>
    <p:sldId id="335" r:id="rId89"/>
    <p:sldId id="310" r:id="rId90"/>
    <p:sldId id="311" r:id="rId91"/>
    <p:sldId id="312" r:id="rId92"/>
    <p:sldId id="313" r:id="rId93"/>
    <p:sldId id="314" r:id="rId94"/>
    <p:sldId id="315" r:id="rId95"/>
    <p:sldId id="316" r:id="rId96"/>
    <p:sldId id="317" r:id="rId97"/>
    <p:sldId id="318" r:id="rId98"/>
    <p:sldId id="319" r:id="rId99"/>
    <p:sldId id="320" r:id="rId100"/>
    <p:sldId id="321" r:id="rId101"/>
    <p:sldId id="322" r:id="rId102"/>
    <p:sldId id="323" r:id="rId103"/>
    <p:sldId id="324" r:id="rId104"/>
    <p:sldId id="325" r:id="rId105"/>
    <p:sldId id="326" r:id="rId106"/>
    <p:sldId id="327" r:id="rId107"/>
    <p:sldId id="377" r:id="rId108"/>
    <p:sldId id="378" r:id="rId109"/>
    <p:sldId id="379" r:id="rId110"/>
    <p:sldId id="380" r:id="rId111"/>
    <p:sldId id="429" r:id="rId112"/>
    <p:sldId id="391" r:id="rId113"/>
    <p:sldId id="392" r:id="rId114"/>
    <p:sldId id="394" r:id="rId115"/>
    <p:sldId id="395" r:id="rId116"/>
    <p:sldId id="382" r:id="rId117"/>
    <p:sldId id="383" r:id="rId118"/>
    <p:sldId id="384" r:id="rId119"/>
    <p:sldId id="385" r:id="rId120"/>
    <p:sldId id="386" r:id="rId121"/>
    <p:sldId id="387" r:id="rId122"/>
    <p:sldId id="388" r:id="rId123"/>
    <p:sldId id="389" r:id="rId124"/>
    <p:sldId id="390"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6" r:id="rId1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116" d="100"/>
          <a:sy n="116" d="100"/>
        </p:scale>
        <p:origin x="4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042E8-2A32-442C-88F2-4ABC9DA59DCB}" type="datetimeFigureOut">
              <a:rPr lang="en-US" smtClean="0"/>
              <a:t>3/23/2018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3D0224-6679-44A1-90DF-2D8D5E9D3780}" type="slidenum">
              <a:rPr lang="en-US" smtClean="0"/>
              <a:t>‹#›</a:t>
            </a:fld>
            <a:endParaRPr lang="en-US"/>
          </a:p>
        </p:txBody>
      </p:sp>
    </p:spTree>
    <p:extLst>
      <p:ext uri="{BB962C8B-B14F-4D97-AF65-F5344CB8AC3E}">
        <p14:creationId xmlns:p14="http://schemas.microsoft.com/office/powerpoint/2010/main" val="3953462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113</a:t>
            </a:fld>
            <a:endParaRPr lang="en-US"/>
          </a:p>
        </p:txBody>
      </p:sp>
    </p:spTree>
    <p:extLst>
      <p:ext uri="{BB962C8B-B14F-4D97-AF65-F5344CB8AC3E}">
        <p14:creationId xmlns:p14="http://schemas.microsoft.com/office/powerpoint/2010/main" val="464685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123</a:t>
            </a:fld>
            <a:endParaRPr lang="en-US"/>
          </a:p>
        </p:txBody>
      </p:sp>
    </p:spTree>
    <p:extLst>
      <p:ext uri="{BB962C8B-B14F-4D97-AF65-F5344CB8AC3E}">
        <p14:creationId xmlns:p14="http://schemas.microsoft.com/office/powerpoint/2010/main" val="349683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6" name="Shape 626"/>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27" name="Shape 627"/>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3974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5" name="Shape 655"/>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56" name="Shape 656"/>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4638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90" name="Shape 69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875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1" name="Shape 721"/>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22" name="Shape 722"/>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46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4" name="Shape 754"/>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55" name="Shape 755"/>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509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7" name="Shape 787"/>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88" name="Shape 788"/>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7311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2380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3" name="Shape 853"/>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4" name="Shape 854"/>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1640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6" name="Shape 886"/>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87" name="Shape 887"/>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852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115</a:t>
            </a:fld>
            <a:endParaRPr lang="en-US"/>
          </a:p>
        </p:txBody>
      </p:sp>
    </p:spTree>
    <p:extLst>
      <p:ext uri="{BB962C8B-B14F-4D97-AF65-F5344CB8AC3E}">
        <p14:creationId xmlns:p14="http://schemas.microsoft.com/office/powerpoint/2010/main" val="312446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13" name="Shape 91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980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9" name="Shape 91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20" name="Shape 92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868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4" name="Shape 954"/>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55" name="Shape 955"/>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1052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1" name="Shape 991"/>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92" name="Shape 992"/>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707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9" name="Shape 101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20" name="Shape 102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27036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Shape 105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2" name="Shape 105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53" name="Shape 105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6488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78" name="Shape 1078"/>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597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116</a:t>
            </a:fld>
            <a:endParaRPr lang="en-US"/>
          </a:p>
        </p:txBody>
      </p:sp>
    </p:spTree>
    <p:extLst>
      <p:ext uri="{BB962C8B-B14F-4D97-AF65-F5344CB8AC3E}">
        <p14:creationId xmlns:p14="http://schemas.microsoft.com/office/powerpoint/2010/main" val="22370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117</a:t>
            </a:fld>
            <a:endParaRPr lang="en-US"/>
          </a:p>
        </p:txBody>
      </p:sp>
    </p:spTree>
    <p:extLst>
      <p:ext uri="{BB962C8B-B14F-4D97-AF65-F5344CB8AC3E}">
        <p14:creationId xmlns:p14="http://schemas.microsoft.com/office/powerpoint/2010/main" val="3722852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118</a:t>
            </a:fld>
            <a:endParaRPr lang="en-US"/>
          </a:p>
        </p:txBody>
      </p:sp>
    </p:spTree>
    <p:extLst>
      <p:ext uri="{BB962C8B-B14F-4D97-AF65-F5344CB8AC3E}">
        <p14:creationId xmlns:p14="http://schemas.microsoft.com/office/powerpoint/2010/main" val="199979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119</a:t>
            </a:fld>
            <a:endParaRPr lang="en-US"/>
          </a:p>
        </p:txBody>
      </p:sp>
    </p:spTree>
    <p:extLst>
      <p:ext uri="{BB962C8B-B14F-4D97-AF65-F5344CB8AC3E}">
        <p14:creationId xmlns:p14="http://schemas.microsoft.com/office/powerpoint/2010/main" val="399611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120</a:t>
            </a:fld>
            <a:endParaRPr lang="en-US"/>
          </a:p>
        </p:txBody>
      </p:sp>
    </p:spTree>
    <p:extLst>
      <p:ext uri="{BB962C8B-B14F-4D97-AF65-F5344CB8AC3E}">
        <p14:creationId xmlns:p14="http://schemas.microsoft.com/office/powerpoint/2010/main" val="151032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121</a:t>
            </a:fld>
            <a:endParaRPr lang="en-US"/>
          </a:p>
        </p:txBody>
      </p:sp>
    </p:spTree>
    <p:extLst>
      <p:ext uri="{BB962C8B-B14F-4D97-AF65-F5344CB8AC3E}">
        <p14:creationId xmlns:p14="http://schemas.microsoft.com/office/powerpoint/2010/main" val="217206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Omega</a:t>
            </a:r>
            <a:r>
              <a:rPr lang="en-US" baseline="0" dirty="0"/>
              <a:t>: Raw State</a:t>
            </a:r>
            <a:br>
              <a:rPr lang="en-US" baseline="0" dirty="0"/>
            </a:br>
            <a:r>
              <a:rPr lang="en-US" baseline="0" dirty="0"/>
              <a:t>Omega: Multiple Schedulers, </a:t>
            </a:r>
            <a:r>
              <a:rPr lang="en-US" baseline="0" dirty="0" err="1"/>
              <a:t>Compossable</a:t>
            </a:r>
            <a:r>
              <a:rPr lang="en-US" baseline="0" dirty="0"/>
              <a:t> building blocks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122</a:t>
            </a:fld>
            <a:endParaRPr lang="en-US"/>
          </a:p>
        </p:txBody>
      </p:sp>
    </p:spTree>
    <p:extLst>
      <p:ext uri="{BB962C8B-B14F-4D97-AF65-F5344CB8AC3E}">
        <p14:creationId xmlns:p14="http://schemas.microsoft.com/office/powerpoint/2010/main" val="2695417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3/23/2018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3/23/2018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3/23/2018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3/23/2018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ull Quote">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2871356" y="2569075"/>
            <a:ext cx="6449278" cy="1422600"/>
          </a:xfrm>
          <a:prstGeom prst="rect">
            <a:avLst/>
          </a:prstGeom>
          <a:noFill/>
          <a:ln>
            <a:noFill/>
          </a:ln>
        </p:spPr>
        <p:txBody>
          <a:bodyPr lIns="91425" tIns="91425" rIns="91425" bIns="91425" anchor="t" anchorCtr="0"/>
          <a:lstStyle>
            <a:lvl1pPr marL="232745" marR="0" lvl="0" indent="135555" algn="l" rtl="0">
              <a:lnSpc>
                <a:spcPct val="115000"/>
              </a:lnSpc>
              <a:spcBef>
                <a:spcPts val="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1pPr>
            <a:lvl2pPr marL="689772" marR="0" lvl="1" indent="110328" algn="l" rtl="0">
              <a:lnSpc>
                <a:spcPct val="115000"/>
              </a:lnSpc>
              <a:spcBef>
                <a:spcPts val="40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2pPr>
            <a:lvl3pPr marL="1218732" marR="0" lvl="2" indent="127467" algn="l" rtl="0">
              <a:lnSpc>
                <a:spcPct val="115000"/>
              </a:lnSpc>
              <a:spcBef>
                <a:spcPts val="40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3pPr>
            <a:lvl4pPr marL="1828100" marR="0" lvl="3" indent="114999" algn="l" rtl="0">
              <a:lnSpc>
                <a:spcPct val="115000"/>
              </a:lnSpc>
              <a:spcBef>
                <a:spcPts val="36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4pPr>
            <a:lvl5pPr marL="2365526" marR="0" lvl="4" indent="98274" algn="l" rtl="0">
              <a:lnSpc>
                <a:spcPct val="115000"/>
              </a:lnSpc>
              <a:spcBef>
                <a:spcPts val="36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5pPr>
            <a:lvl6pPr marL="3351512" marR="0" lvl="5" indent="64787"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6pPr>
            <a:lvl7pPr marL="3960880" marR="0" lvl="6" indent="65020"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7pPr>
            <a:lvl8pPr marL="4570247" marR="0" lvl="7" indent="65252"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8pPr>
            <a:lvl9pPr marL="5179612" marR="0" lvl="8" indent="65487"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03169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3/23/2018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3/23/2018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3/23/2018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3/23/2018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3/23/2018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3/23/2018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3/23/2018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3/23/2018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ocker/docker/tree/master/libcontainerd"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blogs.technet.microsoft.com/virtualization/2017/01/27/introducing-the-host-compute-service-hcs/"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opencontainers/image-spec" TargetMode="External"/><Relationship Id="rId2" Type="http://schemas.openxmlformats.org/officeDocument/2006/relationships/hyperlink" Target="https://github.com/docker/docker/blob/master/image/spec/v1.md"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channel9.msdn.com/Blogs/containers/DockerCon-16-Windows-Server-Docker-The-Internals-Behind-Bringing-Docker-Containers-to-Windows"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hyperlink" Target="http://yaml.org/"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hyperlink" Target="https://docs.docker.com/compose/compose-file/#/service-configuration-reference" TargetMode="Externa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Contain Your Enthusiasm</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358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Google project designed to limit, account for and isolate resource usage</a:t>
            </a:r>
          </a:p>
          <a:p>
            <a:r>
              <a:rPr lang="en-US" dirty="0"/>
              <a:t>Later renamed to </a:t>
            </a:r>
            <a:r>
              <a:rPr lang="en-US" dirty="0" err="1"/>
              <a:t>cgroups</a:t>
            </a:r>
            <a:r>
              <a:rPr lang="en-US" dirty="0"/>
              <a:t>.  Merged into the Linux kernel at 2.6.24 (24 Jan 2008)</a:t>
            </a:r>
          </a:p>
        </p:txBody>
      </p:sp>
      <p:sp>
        <p:nvSpPr>
          <p:cNvPr id="8" name="Text Placeholder 7"/>
          <p:cNvSpPr>
            <a:spLocks noGrp="1"/>
          </p:cNvSpPr>
          <p:nvPr>
            <p:ph type="body" sz="half" idx="2"/>
          </p:nvPr>
        </p:nvSpPr>
        <p:spPr/>
        <p:txBody>
          <a:bodyPr/>
          <a:lstStyle/>
          <a:p>
            <a:r>
              <a:rPr lang="en-US" dirty="0"/>
              <a:t>2006: Process Containers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9651851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Conway’s Law</a:t>
            </a:r>
          </a:p>
        </p:txBody>
      </p:sp>
      <p:pic>
        <p:nvPicPr>
          <p:cNvPr id="3" name="Content Placeholder 2" descr="Color y Belleza"/>
          <p:cNvPicPr>
            <a:picLocks noGrp="1" noChangeAspect="1"/>
          </p:cNvPicPr>
          <p:nvPr>
            <p:ph sz="half" idx="1"/>
          </p:nvPr>
        </p:nvPicPr>
        <p:blipFill>
          <a:blip r:embed="rId2"/>
          <a:stretch>
            <a:fillRect/>
          </a:stretch>
        </p:blipFill>
        <p:spPr>
          <a:xfrm>
            <a:off x="7587778" y="2231782"/>
            <a:ext cx="1902503" cy="1695179"/>
          </a:xfrm>
        </p:spPr>
      </p:pic>
      <p:sp>
        <p:nvSpPr>
          <p:cNvPr id="10" name="Content Placeholder 9"/>
          <p:cNvSpPr>
            <a:spLocks noGrp="1"/>
          </p:cNvSpPr>
          <p:nvPr>
            <p:ph sz="half" idx="2"/>
          </p:nvPr>
        </p:nvSpPr>
        <p:spPr>
          <a:xfrm>
            <a:off x="2461500" y="2137591"/>
            <a:ext cx="3788601" cy="3782648"/>
          </a:xfrm>
        </p:spPr>
        <p:txBody>
          <a:bodyPr/>
          <a:lstStyle/>
          <a:p>
            <a:r>
              <a:rPr lang="en-US" dirty="0"/>
              <a:t>Two Pizza Team</a:t>
            </a:r>
          </a:p>
          <a:p>
            <a:r>
              <a:rPr lang="en-US" dirty="0"/>
              <a:t>6 – 12 People</a:t>
            </a:r>
          </a:p>
          <a:p>
            <a:r>
              <a:rPr lang="en-US" dirty="0"/>
              <a:t>Cross-functional Teams</a:t>
            </a:r>
          </a:p>
        </p:txBody>
      </p:sp>
      <p:pic>
        <p:nvPicPr>
          <p:cNvPr id="6" name="Picture 5" descr="Monk projecting energy by Korbac"/>
          <p:cNvPicPr>
            <a:picLocks noChangeAspect="1"/>
          </p:cNvPicPr>
          <p:nvPr/>
        </p:nvPicPr>
        <p:blipFill>
          <a:blip r:embed="rId3"/>
          <a:stretch>
            <a:fillRect/>
          </a:stretch>
        </p:blipFill>
        <p:spPr>
          <a:xfrm>
            <a:off x="10106158" y="2231782"/>
            <a:ext cx="986295" cy="1607348"/>
          </a:xfrm>
          <a:prstGeom prst="rect">
            <a:avLst/>
          </a:prstGeom>
        </p:spPr>
      </p:pic>
      <p:pic>
        <p:nvPicPr>
          <p:cNvPr id="7" name="Picture 6" descr="Dragon Cultists - Official Dragon Nest Wiki"/>
          <p:cNvPicPr>
            <a:picLocks noChangeAspect="1"/>
          </p:cNvPicPr>
          <p:nvPr/>
        </p:nvPicPr>
        <p:blipFill>
          <a:blip r:embed="rId4"/>
          <a:stretch>
            <a:fillRect/>
          </a:stretch>
        </p:blipFill>
        <p:spPr>
          <a:xfrm>
            <a:off x="9490280" y="2231782"/>
            <a:ext cx="718197" cy="1539172"/>
          </a:xfrm>
          <a:prstGeom prst="rect">
            <a:avLst/>
          </a:prstGeom>
        </p:spPr>
      </p:pic>
      <p:pic>
        <p:nvPicPr>
          <p:cNvPr id="4" name="Picture 3" descr="Original file ‎ (SVG file, nominally 744 × 1,052 pixels, file size ..."/>
          <p:cNvPicPr>
            <a:picLocks noChangeAspect="1"/>
          </p:cNvPicPr>
          <p:nvPr/>
        </p:nvPicPr>
        <p:blipFill>
          <a:blip r:embed="rId5"/>
          <a:stretch>
            <a:fillRect/>
          </a:stretch>
        </p:blipFill>
        <p:spPr>
          <a:xfrm>
            <a:off x="6717855" y="2137592"/>
            <a:ext cx="1204221" cy="1701539"/>
          </a:xfrm>
          <a:prstGeom prst="rect">
            <a:avLst/>
          </a:prstGeom>
        </p:spPr>
      </p:pic>
      <p:pic>
        <p:nvPicPr>
          <p:cNvPr id="8" name="Picture 7" descr="Original file ‎ (SVG file, nominally 570 × 1,052 pixels, file size ..."/>
          <p:cNvPicPr>
            <a:picLocks noChangeAspect="1"/>
          </p:cNvPicPr>
          <p:nvPr/>
        </p:nvPicPr>
        <p:blipFill>
          <a:blip r:embed="rId6"/>
          <a:stretch>
            <a:fillRect/>
          </a:stretch>
        </p:blipFill>
        <p:spPr>
          <a:xfrm flipH="1">
            <a:off x="6250101" y="2137591"/>
            <a:ext cx="921667" cy="1701539"/>
          </a:xfrm>
          <a:prstGeom prst="rect">
            <a:avLst/>
          </a:prstGeom>
        </p:spPr>
      </p:pic>
    </p:spTree>
    <p:extLst>
      <p:ext uri="{BB962C8B-B14F-4D97-AF65-F5344CB8AC3E}">
        <p14:creationId xmlns:p14="http://schemas.microsoft.com/office/powerpoint/2010/main" val="1695178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4" name="Content Placeholder 3"/>
          <p:cNvSpPr>
            <a:spLocks noGrp="1"/>
          </p:cNvSpPr>
          <p:nvPr>
            <p:ph sz="half" idx="2"/>
          </p:nvPr>
        </p:nvSpPr>
        <p:spPr/>
        <p:txBody>
          <a:bodyPr/>
          <a:lstStyle/>
          <a:p>
            <a:r>
              <a:rPr lang="en-US" dirty="0"/>
              <a:t>Smaller Services</a:t>
            </a:r>
          </a:p>
          <a:p>
            <a:r>
              <a:rPr lang="en-US" dirty="0"/>
              <a:t>Running in their own processes</a:t>
            </a:r>
          </a:p>
          <a:p>
            <a:r>
              <a:rPr lang="en-US" dirty="0"/>
              <a:t>Ephemeral</a:t>
            </a:r>
          </a:p>
          <a:p>
            <a:r>
              <a:rPr lang="en-US" dirty="0"/>
              <a:t>Products vs. Projects</a:t>
            </a:r>
          </a:p>
          <a:p>
            <a:r>
              <a:rPr lang="en-US" dirty="0"/>
              <a:t>Smart Endpoints</a:t>
            </a:r>
          </a:p>
          <a:p>
            <a:r>
              <a:rPr lang="en-US" dirty="0"/>
              <a:t>Dumb Pipes</a:t>
            </a:r>
          </a:p>
          <a:p>
            <a:r>
              <a:rPr lang="en-US" dirty="0"/>
              <a:t>Decentralized Governance</a:t>
            </a:r>
          </a:p>
          <a:p>
            <a:r>
              <a:rPr lang="en-US" dirty="0"/>
              <a:t>Decentralized Data management</a:t>
            </a:r>
          </a:p>
          <a:p>
            <a:pPr marL="0" indent="0">
              <a:buNone/>
            </a:pPr>
            <a:endParaRPr lang="en-US" dirty="0"/>
          </a:p>
        </p:txBody>
      </p:sp>
      <p:sp>
        <p:nvSpPr>
          <p:cNvPr id="27" name="Rectangle 26"/>
          <p:cNvSpPr/>
          <p:nvPr/>
        </p:nvSpPr>
        <p:spPr>
          <a:xfrm>
            <a:off x="2343345" y="3017200"/>
            <a:ext cx="278239" cy="2890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050103" y="3017199"/>
            <a:ext cx="278239" cy="2890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656383" y="3017199"/>
            <a:ext cx="278239" cy="2890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313339" y="3017199"/>
            <a:ext cx="278239" cy="2890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586199" y="3017198"/>
            <a:ext cx="278239" cy="289065"/>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981305" y="3017198"/>
            <a:ext cx="278239" cy="28906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795502" y="1910904"/>
            <a:ext cx="633369" cy="43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a:t>
            </a:r>
          </a:p>
        </p:txBody>
      </p:sp>
      <p:cxnSp>
        <p:nvCxnSpPr>
          <p:cNvPr id="35" name="Straight Arrow Connector 34"/>
          <p:cNvCxnSpPr>
            <a:stCxn id="27" idx="0"/>
            <a:endCxn id="33" idx="2"/>
          </p:cNvCxnSpPr>
          <p:nvPr/>
        </p:nvCxnSpPr>
        <p:spPr>
          <a:xfrm flipV="1">
            <a:off x="2482465" y="2341539"/>
            <a:ext cx="1629722" cy="6756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8" idx="0"/>
            <a:endCxn id="33" idx="2"/>
          </p:cNvCxnSpPr>
          <p:nvPr/>
        </p:nvCxnSpPr>
        <p:spPr>
          <a:xfrm flipV="1">
            <a:off x="3189223" y="2341539"/>
            <a:ext cx="922964"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2"/>
            <a:endCxn id="29" idx="0"/>
          </p:cNvCxnSpPr>
          <p:nvPr/>
        </p:nvCxnSpPr>
        <p:spPr>
          <a:xfrm flipH="1">
            <a:off x="3795503" y="2341539"/>
            <a:ext cx="316684"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0"/>
            <a:endCxn id="33" idx="2"/>
          </p:cNvCxnSpPr>
          <p:nvPr/>
        </p:nvCxnSpPr>
        <p:spPr>
          <a:xfrm flipH="1" flipV="1">
            <a:off x="4112187" y="2341539"/>
            <a:ext cx="340272"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2" idx="0"/>
            <a:endCxn id="33" idx="2"/>
          </p:cNvCxnSpPr>
          <p:nvPr/>
        </p:nvCxnSpPr>
        <p:spPr>
          <a:xfrm flipH="1" flipV="1">
            <a:off x="4112187" y="2341539"/>
            <a:ext cx="1008238" cy="675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1" idx="0"/>
            <a:endCxn id="33" idx="2"/>
          </p:cNvCxnSpPr>
          <p:nvPr/>
        </p:nvCxnSpPr>
        <p:spPr>
          <a:xfrm flipH="1" flipV="1">
            <a:off x="4112187" y="2341539"/>
            <a:ext cx="1613132" cy="675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Flowchart: Magnetic Disk 52"/>
          <p:cNvSpPr/>
          <p:nvPr/>
        </p:nvSpPr>
        <p:spPr>
          <a:xfrm>
            <a:off x="2334956" y="3848427"/>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Magnetic Disk 53"/>
          <p:cNvSpPr/>
          <p:nvPr/>
        </p:nvSpPr>
        <p:spPr>
          <a:xfrm>
            <a:off x="4316784" y="3857693"/>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lowchart: Magnetic Disk 54"/>
          <p:cNvSpPr/>
          <p:nvPr/>
        </p:nvSpPr>
        <p:spPr>
          <a:xfrm>
            <a:off x="3040809" y="3857693"/>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lowchart: Magnetic Disk 56"/>
          <p:cNvSpPr/>
          <p:nvPr/>
        </p:nvSpPr>
        <p:spPr>
          <a:xfrm>
            <a:off x="4981305" y="3848427"/>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p:cNvCxnSpPr>
            <a:stCxn id="53" idx="1"/>
            <a:endCxn id="27" idx="2"/>
          </p:cNvCxnSpPr>
          <p:nvPr/>
        </p:nvCxnSpPr>
        <p:spPr>
          <a:xfrm flipV="1">
            <a:off x="2480019" y="3306265"/>
            <a:ext cx="2446" cy="542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1"/>
            <a:endCxn id="28" idx="2"/>
          </p:cNvCxnSpPr>
          <p:nvPr/>
        </p:nvCxnSpPr>
        <p:spPr>
          <a:xfrm flipV="1">
            <a:off x="3185872" y="3306264"/>
            <a:ext cx="3351" cy="5514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7" idx="1"/>
            <a:endCxn id="32" idx="2"/>
          </p:cNvCxnSpPr>
          <p:nvPr/>
        </p:nvCxnSpPr>
        <p:spPr>
          <a:xfrm flipH="1" flipV="1">
            <a:off x="5120425" y="3306263"/>
            <a:ext cx="5943" cy="5421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4" idx="1"/>
            <a:endCxn id="30" idx="2"/>
          </p:cNvCxnSpPr>
          <p:nvPr/>
        </p:nvCxnSpPr>
        <p:spPr>
          <a:xfrm flipH="1" flipV="1">
            <a:off x="4452459" y="3306264"/>
            <a:ext cx="9388" cy="5514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4397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Pros and Cons</a:t>
            </a:r>
          </a:p>
        </p:txBody>
      </p:sp>
      <p:sp>
        <p:nvSpPr>
          <p:cNvPr id="3" name="Content Placeholder 2"/>
          <p:cNvSpPr>
            <a:spLocks noGrp="1"/>
          </p:cNvSpPr>
          <p:nvPr>
            <p:ph sz="half" idx="1"/>
          </p:nvPr>
        </p:nvSpPr>
        <p:spPr/>
        <p:txBody>
          <a:bodyPr>
            <a:normAutofit lnSpcReduction="10000"/>
          </a:bodyPr>
          <a:lstStyle/>
          <a:p>
            <a:r>
              <a:rPr lang="en-US" dirty="0"/>
              <a:t>Simple Functionally</a:t>
            </a:r>
          </a:p>
          <a:p>
            <a:r>
              <a:rPr lang="en-US" dirty="0"/>
              <a:t>Performance</a:t>
            </a:r>
          </a:p>
          <a:p>
            <a:r>
              <a:rPr lang="en-US" dirty="0"/>
              <a:t>Scale</a:t>
            </a:r>
          </a:p>
          <a:p>
            <a:pPr lvl="1"/>
            <a:r>
              <a:rPr lang="en-US" dirty="0"/>
              <a:t>Independent Deployment</a:t>
            </a:r>
          </a:p>
          <a:p>
            <a:pPr lvl="1"/>
            <a:r>
              <a:rPr lang="en-US" dirty="0"/>
              <a:t>Fast Deployment</a:t>
            </a:r>
          </a:p>
          <a:p>
            <a:r>
              <a:rPr lang="en-US" dirty="0"/>
              <a:t>Cross-functional teams</a:t>
            </a:r>
          </a:p>
          <a:p>
            <a:r>
              <a:rPr lang="en-US" dirty="0"/>
              <a:t>Self Organizing</a:t>
            </a:r>
          </a:p>
          <a:p>
            <a:r>
              <a:rPr lang="en-US" dirty="0"/>
              <a:t>Self Governing</a:t>
            </a:r>
          </a:p>
          <a:p>
            <a:pPr lvl="1"/>
            <a:r>
              <a:rPr lang="en-US" dirty="0"/>
              <a:t>Technology Diversity</a:t>
            </a:r>
          </a:p>
          <a:p>
            <a:endParaRPr lang="en-US" dirty="0"/>
          </a:p>
        </p:txBody>
      </p:sp>
      <p:sp>
        <p:nvSpPr>
          <p:cNvPr id="4" name="Content Placeholder 3"/>
          <p:cNvSpPr>
            <a:spLocks noGrp="1"/>
          </p:cNvSpPr>
          <p:nvPr>
            <p:ph sz="half" idx="2"/>
          </p:nvPr>
        </p:nvSpPr>
        <p:spPr/>
        <p:txBody>
          <a:bodyPr>
            <a:normAutofit lnSpcReduction="10000"/>
          </a:bodyPr>
          <a:lstStyle/>
          <a:p>
            <a:r>
              <a:rPr lang="en-US" dirty="0"/>
              <a:t>Difficult Operationally</a:t>
            </a:r>
          </a:p>
          <a:p>
            <a:r>
              <a:rPr lang="en-US" dirty="0"/>
              <a:t>Immature</a:t>
            </a:r>
          </a:p>
          <a:p>
            <a:r>
              <a:rPr lang="en-US" dirty="0"/>
              <a:t>Distribution</a:t>
            </a:r>
          </a:p>
          <a:p>
            <a:r>
              <a:rPr lang="en-US" dirty="0"/>
              <a:t>Difficult introspection</a:t>
            </a:r>
          </a:p>
          <a:p>
            <a:r>
              <a:rPr lang="en-US" dirty="0"/>
              <a:t>Stateless</a:t>
            </a:r>
          </a:p>
          <a:p>
            <a:r>
              <a:rPr lang="en-US" dirty="0"/>
              <a:t>Eventually Consistent</a:t>
            </a:r>
          </a:p>
          <a:p>
            <a:r>
              <a:rPr lang="en-US" dirty="0"/>
              <a:t>Troubleshooting</a:t>
            </a:r>
          </a:p>
        </p:txBody>
      </p:sp>
      <p:sp>
        <p:nvSpPr>
          <p:cNvPr id="6" name="Title 1"/>
          <p:cNvSpPr txBox="1">
            <a:spLocks/>
          </p:cNvSpPr>
          <p:nvPr/>
        </p:nvSpPr>
        <p:spPr>
          <a:xfrm>
            <a:off x="2589213" y="1587189"/>
            <a:ext cx="4313863"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Pros</a:t>
            </a:r>
          </a:p>
        </p:txBody>
      </p:sp>
      <p:sp>
        <p:nvSpPr>
          <p:cNvPr id="7" name="Title 1"/>
          <p:cNvSpPr txBox="1">
            <a:spLocks/>
          </p:cNvSpPr>
          <p:nvPr/>
        </p:nvSpPr>
        <p:spPr>
          <a:xfrm>
            <a:off x="7048767" y="1533429"/>
            <a:ext cx="4455844"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Cons</a:t>
            </a:r>
          </a:p>
        </p:txBody>
      </p:sp>
    </p:spTree>
    <p:extLst>
      <p:ext uri="{BB962C8B-B14F-4D97-AF65-F5344CB8AC3E}">
        <p14:creationId xmlns:p14="http://schemas.microsoft.com/office/powerpoint/2010/main" val="2006116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Technology</a:t>
            </a:r>
          </a:p>
        </p:txBody>
      </p:sp>
      <p:sp>
        <p:nvSpPr>
          <p:cNvPr id="3" name="Content Placeholder 2"/>
          <p:cNvSpPr>
            <a:spLocks noGrp="1"/>
          </p:cNvSpPr>
          <p:nvPr>
            <p:ph idx="1"/>
          </p:nvPr>
        </p:nvSpPr>
        <p:spPr/>
        <p:txBody>
          <a:bodyPr>
            <a:normAutofit/>
          </a:bodyPr>
          <a:lstStyle/>
          <a:p>
            <a:r>
              <a:rPr lang="en-US" sz="2400" dirty="0"/>
              <a:t>Container as a Service(</a:t>
            </a:r>
            <a:r>
              <a:rPr lang="en-US" sz="2400" dirty="0" err="1"/>
              <a:t>CaaS</a:t>
            </a:r>
            <a:r>
              <a:rPr lang="en-US" sz="2400" dirty="0"/>
              <a:t>)</a:t>
            </a:r>
          </a:p>
          <a:p>
            <a:r>
              <a:rPr lang="en-US" sz="2400" dirty="0"/>
              <a:t>Platform as a Service (PaaS)</a:t>
            </a:r>
          </a:p>
          <a:p>
            <a:r>
              <a:rPr lang="en-US" sz="2400" dirty="0"/>
              <a:t>Container Automation</a:t>
            </a:r>
          </a:p>
        </p:txBody>
      </p:sp>
      <p:pic>
        <p:nvPicPr>
          <p:cNvPr id="8" name="Picture 7"/>
          <p:cNvPicPr>
            <a:picLocks noChangeAspect="1"/>
          </p:cNvPicPr>
          <p:nvPr/>
        </p:nvPicPr>
        <p:blipFill>
          <a:blip r:embed="rId2"/>
          <a:stretch>
            <a:fillRect/>
          </a:stretch>
        </p:blipFill>
        <p:spPr>
          <a:xfrm>
            <a:off x="6393483" y="4536167"/>
            <a:ext cx="1042790" cy="1219943"/>
          </a:xfrm>
          <a:prstGeom prst="rect">
            <a:avLst/>
          </a:prstGeom>
        </p:spPr>
      </p:pic>
      <p:pic>
        <p:nvPicPr>
          <p:cNvPr id="9" name="Picture 8" descr="Αλλαγή της αξιολόγησης των Windows"/>
          <p:cNvPicPr>
            <a:picLocks noChangeAspect="1"/>
          </p:cNvPicPr>
          <p:nvPr/>
        </p:nvPicPr>
        <p:blipFill>
          <a:blip r:embed="rId3"/>
          <a:stretch>
            <a:fillRect/>
          </a:stretch>
        </p:blipFill>
        <p:spPr>
          <a:xfrm>
            <a:off x="2915578" y="4491928"/>
            <a:ext cx="1124384" cy="1124384"/>
          </a:xfrm>
          <a:prstGeom prst="rect">
            <a:avLst/>
          </a:prstGeom>
        </p:spPr>
      </p:pic>
      <p:pic>
        <p:nvPicPr>
          <p:cNvPr id="10" name="Picture 9" descr="Docker Logo"/>
          <p:cNvPicPr>
            <a:picLocks noChangeAspect="1"/>
          </p:cNvPicPr>
          <p:nvPr/>
        </p:nvPicPr>
        <p:blipFill>
          <a:blip r:embed="rId4"/>
          <a:stretch>
            <a:fillRect/>
          </a:stretch>
        </p:blipFill>
        <p:spPr>
          <a:xfrm>
            <a:off x="1343025" y="4532148"/>
            <a:ext cx="1479108" cy="1223962"/>
          </a:xfrm>
          <a:prstGeom prst="rect">
            <a:avLst/>
          </a:prstGeom>
        </p:spPr>
      </p:pic>
      <p:pic>
        <p:nvPicPr>
          <p:cNvPr id="11" name="Picture 10" descr="amazon aws help 35 00 gst add to cart sku aws help categories ..."/>
          <p:cNvPicPr>
            <a:picLocks noChangeAspect="1"/>
          </p:cNvPicPr>
          <p:nvPr/>
        </p:nvPicPr>
        <p:blipFill>
          <a:blip r:embed="rId5"/>
          <a:stretch>
            <a:fillRect/>
          </a:stretch>
        </p:blipFill>
        <p:spPr>
          <a:xfrm>
            <a:off x="4133407" y="4511718"/>
            <a:ext cx="2185464" cy="1092732"/>
          </a:xfrm>
          <a:prstGeom prst="rect">
            <a:avLst/>
          </a:prstGeom>
        </p:spPr>
      </p:pic>
      <p:pic>
        <p:nvPicPr>
          <p:cNvPr id="12" name="Picture 11" descr="INSTALACIÓN, GESTION Y CONTROL"/>
          <p:cNvPicPr>
            <a:picLocks noChangeAspect="1"/>
          </p:cNvPicPr>
          <p:nvPr/>
        </p:nvPicPr>
        <p:blipFill>
          <a:blip r:embed="rId6"/>
          <a:stretch>
            <a:fillRect/>
          </a:stretch>
        </p:blipFill>
        <p:spPr>
          <a:xfrm>
            <a:off x="7606429" y="4511718"/>
            <a:ext cx="1733550" cy="1485900"/>
          </a:xfrm>
          <a:prstGeom prst="rect">
            <a:avLst/>
          </a:prstGeom>
        </p:spPr>
      </p:pic>
      <p:pic>
        <p:nvPicPr>
          <p:cNvPr id="13" name="Picture 12" descr="OpenShift – Wikipedia tiếng Việt"/>
          <p:cNvPicPr>
            <a:picLocks noChangeAspect="1"/>
          </p:cNvPicPr>
          <p:nvPr/>
        </p:nvPicPr>
        <p:blipFill>
          <a:blip r:embed="rId7"/>
          <a:stretch>
            <a:fillRect/>
          </a:stretch>
        </p:blipFill>
        <p:spPr>
          <a:xfrm>
            <a:off x="9210083" y="4630149"/>
            <a:ext cx="1249038" cy="1249038"/>
          </a:xfrm>
          <a:prstGeom prst="rect">
            <a:avLst/>
          </a:prstGeom>
        </p:spPr>
      </p:pic>
    </p:spTree>
    <p:extLst>
      <p:ext uri="{BB962C8B-B14F-4D97-AF65-F5344CB8AC3E}">
        <p14:creationId xmlns:p14="http://schemas.microsoft.com/office/powerpoint/2010/main" val="729498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Technology</a:t>
            </a:r>
          </a:p>
        </p:txBody>
      </p:sp>
      <p:sp>
        <p:nvSpPr>
          <p:cNvPr id="3" name="Content Placeholder 2"/>
          <p:cNvSpPr>
            <a:spLocks noGrp="1"/>
          </p:cNvSpPr>
          <p:nvPr>
            <p:ph idx="1"/>
          </p:nvPr>
        </p:nvSpPr>
        <p:spPr/>
        <p:txBody>
          <a:bodyPr>
            <a:normAutofit/>
          </a:bodyPr>
          <a:lstStyle/>
          <a:p>
            <a:r>
              <a:rPr lang="en-US" sz="2400" dirty="0"/>
              <a:t>Logging</a:t>
            </a:r>
          </a:p>
          <a:p>
            <a:r>
              <a:rPr lang="en-US" sz="2400" dirty="0"/>
              <a:t>Monitoring</a:t>
            </a:r>
          </a:p>
        </p:txBody>
      </p:sp>
      <p:pic>
        <p:nvPicPr>
          <p:cNvPr id="4" name="Picture 3" descr="... Top Open Source Software Company at Elastic - Scala - Stack Overflow"/>
          <p:cNvPicPr>
            <a:picLocks noChangeAspect="1"/>
          </p:cNvPicPr>
          <p:nvPr/>
        </p:nvPicPr>
        <p:blipFill>
          <a:blip r:embed="rId2"/>
          <a:stretch>
            <a:fillRect/>
          </a:stretch>
        </p:blipFill>
        <p:spPr>
          <a:xfrm>
            <a:off x="2589212" y="4022411"/>
            <a:ext cx="1562100" cy="1562100"/>
          </a:xfrm>
          <a:prstGeom prst="rect">
            <a:avLst/>
          </a:prstGeom>
        </p:spPr>
      </p:pic>
      <p:pic>
        <p:nvPicPr>
          <p:cNvPr id="5" name="Picture 4" descr="Using cAdvisor to Monitor Docker Containers | Tutum Blog"/>
          <p:cNvPicPr>
            <a:picLocks noChangeAspect="1"/>
          </p:cNvPicPr>
          <p:nvPr/>
        </p:nvPicPr>
        <p:blipFill>
          <a:blip r:embed="rId3"/>
          <a:stretch>
            <a:fillRect/>
          </a:stretch>
        </p:blipFill>
        <p:spPr>
          <a:xfrm>
            <a:off x="4918260" y="4110346"/>
            <a:ext cx="2738464" cy="1386230"/>
          </a:xfrm>
          <a:prstGeom prst="rect">
            <a:avLst/>
          </a:prstGeom>
        </p:spPr>
      </p:pic>
      <p:pic>
        <p:nvPicPr>
          <p:cNvPr id="6" name="Picture 5" descr="Splunk.jpg"/>
          <p:cNvPicPr>
            <a:picLocks noChangeAspect="1"/>
          </p:cNvPicPr>
          <p:nvPr/>
        </p:nvPicPr>
        <p:blipFill>
          <a:blip r:embed="rId4"/>
          <a:stretch>
            <a:fillRect/>
          </a:stretch>
        </p:blipFill>
        <p:spPr>
          <a:xfrm>
            <a:off x="8529924" y="4327211"/>
            <a:ext cx="2381250" cy="952500"/>
          </a:xfrm>
          <a:prstGeom prst="rect">
            <a:avLst/>
          </a:prstGeom>
        </p:spPr>
      </p:pic>
    </p:spTree>
    <p:extLst>
      <p:ext uri="{BB962C8B-B14F-4D97-AF65-F5344CB8AC3E}">
        <p14:creationId xmlns:p14="http://schemas.microsoft.com/office/powerpoint/2010/main" val="32162332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Patterns</a:t>
            </a:r>
          </a:p>
        </p:txBody>
      </p:sp>
      <p:sp>
        <p:nvSpPr>
          <p:cNvPr id="6" name="Content Placeholder 5"/>
          <p:cNvSpPr>
            <a:spLocks noGrp="1"/>
          </p:cNvSpPr>
          <p:nvPr>
            <p:ph idx="1"/>
          </p:nvPr>
        </p:nvSpPr>
        <p:spPr/>
        <p:txBody>
          <a:bodyPr/>
          <a:lstStyle/>
          <a:p>
            <a:r>
              <a:rPr lang="en-US" dirty="0"/>
              <a:t>Service Brokers </a:t>
            </a:r>
          </a:p>
          <a:p>
            <a:r>
              <a:rPr lang="en-US" dirty="0"/>
              <a:t>UI – Driven Applications</a:t>
            </a:r>
          </a:p>
          <a:p>
            <a:r>
              <a:rPr lang="en-US" dirty="0"/>
              <a:t>SPA</a:t>
            </a:r>
          </a:p>
          <a:p>
            <a:r>
              <a:rPr lang="en-US" dirty="0"/>
              <a:t>Message Driven Applications</a:t>
            </a:r>
          </a:p>
          <a:p>
            <a:r>
              <a:rPr lang="en-US" dirty="0"/>
              <a:t>Evolution not Revolution</a:t>
            </a:r>
          </a:p>
          <a:p>
            <a:endParaRPr lang="en-US" dirty="0"/>
          </a:p>
        </p:txBody>
      </p:sp>
    </p:spTree>
    <p:extLst>
      <p:ext uri="{BB962C8B-B14F-4D97-AF65-F5344CB8AC3E}">
        <p14:creationId xmlns:p14="http://schemas.microsoft.com/office/powerpoint/2010/main" val="26715388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Premium</a:t>
            </a:r>
          </a:p>
        </p:txBody>
      </p:sp>
      <p:pic>
        <p:nvPicPr>
          <p:cNvPr id="1026" name="Picture 2" descr="http://www.martinfowler.com/bliki/images/microservice-verdict/produ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6027" y="2413025"/>
            <a:ext cx="4590481" cy="36106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15905" y="6116045"/>
            <a:ext cx="8069656" cy="369332"/>
          </a:xfrm>
          <a:prstGeom prst="rect">
            <a:avLst/>
          </a:prstGeom>
        </p:spPr>
        <p:txBody>
          <a:bodyPr wrap="square">
            <a:spAutoFit/>
          </a:bodyPr>
          <a:lstStyle/>
          <a:p>
            <a:r>
              <a:rPr lang="en-US" dirty="0"/>
              <a:t>Source: http://www.martinfowler.com/bliki/MicroservicePremium.html</a:t>
            </a:r>
          </a:p>
        </p:txBody>
      </p:sp>
    </p:spTree>
    <p:extLst>
      <p:ext uri="{BB962C8B-B14F-4D97-AF65-F5344CB8AC3E}">
        <p14:creationId xmlns:p14="http://schemas.microsoft.com/office/powerpoint/2010/main" val="18667929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12 Factors</a:t>
            </a:r>
          </a:p>
        </p:txBody>
      </p:sp>
      <p:sp>
        <p:nvSpPr>
          <p:cNvPr id="5" name="Subtitle 4"/>
          <p:cNvSpPr>
            <a:spLocks noGrp="1"/>
          </p:cNvSpPr>
          <p:nvPr>
            <p:ph type="subTitle" idx="1"/>
          </p:nvPr>
        </p:nvSpPr>
        <p:spPr/>
        <p:txBody>
          <a:bodyPr/>
          <a:lstStyle/>
          <a:p>
            <a:r>
              <a:rPr lang="en-US" dirty="0"/>
              <a:t>A modern app methodology for building applications</a:t>
            </a:r>
          </a:p>
        </p:txBody>
      </p:sp>
    </p:spTree>
    <p:extLst>
      <p:ext uri="{BB962C8B-B14F-4D97-AF65-F5344CB8AC3E}">
        <p14:creationId xmlns:p14="http://schemas.microsoft.com/office/powerpoint/2010/main" val="541731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p:txBody>
          <a:bodyPr/>
          <a:lstStyle/>
          <a:p>
            <a:r>
              <a:rPr lang="en-US" dirty="0"/>
              <a:t>Created by the </a:t>
            </a:r>
            <a:r>
              <a:rPr lang="en-US" dirty="0" err="1"/>
              <a:t>Heroku</a:t>
            </a:r>
            <a:r>
              <a:rPr lang="en-US" dirty="0"/>
              <a:t> PaaS team as they created SaaS Apps</a:t>
            </a:r>
          </a:p>
          <a:p>
            <a:r>
              <a:rPr lang="en-US" dirty="0"/>
              <a:t>Can be applied to any language and combination of technologies.</a:t>
            </a:r>
          </a:p>
        </p:txBody>
      </p:sp>
    </p:spTree>
    <p:extLst>
      <p:ext uri="{BB962C8B-B14F-4D97-AF65-F5344CB8AC3E}">
        <p14:creationId xmlns:p14="http://schemas.microsoft.com/office/powerpoint/2010/main" val="3726809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a:xfrm>
            <a:off x="1154954" y="2603499"/>
            <a:ext cx="8825659" cy="4052277"/>
          </a:xfrm>
        </p:spPr>
        <p:txBody>
          <a:bodyPr>
            <a:normAutofit fontScale="92500" lnSpcReduction="20000"/>
          </a:bodyPr>
          <a:lstStyle/>
          <a:p>
            <a:r>
              <a:rPr lang="en-US" dirty="0"/>
              <a:t>I. Codebase</a:t>
            </a:r>
          </a:p>
          <a:p>
            <a:pPr lvl="1"/>
            <a:r>
              <a:rPr lang="en-US" dirty="0"/>
              <a:t>One codebase tracked in revision control, many deploys</a:t>
            </a:r>
          </a:p>
          <a:p>
            <a:r>
              <a:rPr lang="en-US" dirty="0"/>
              <a:t>II. Dependencies</a:t>
            </a:r>
          </a:p>
          <a:p>
            <a:pPr lvl="1"/>
            <a:r>
              <a:rPr lang="en-US" dirty="0"/>
              <a:t>Explicitly declare and isolate dependencies</a:t>
            </a:r>
          </a:p>
          <a:p>
            <a:r>
              <a:rPr lang="en-US" dirty="0"/>
              <a:t>III. </a:t>
            </a:r>
            <a:r>
              <a:rPr lang="en-US" dirty="0" err="1"/>
              <a:t>Config</a:t>
            </a:r>
            <a:endParaRPr lang="en-US" dirty="0"/>
          </a:p>
          <a:p>
            <a:pPr lvl="1"/>
            <a:r>
              <a:rPr lang="en-US" dirty="0"/>
              <a:t>Store </a:t>
            </a:r>
            <a:r>
              <a:rPr lang="en-US" dirty="0" err="1"/>
              <a:t>config</a:t>
            </a:r>
            <a:r>
              <a:rPr lang="en-US" dirty="0"/>
              <a:t> in the environment</a:t>
            </a:r>
          </a:p>
          <a:p>
            <a:r>
              <a:rPr lang="en-US" dirty="0"/>
              <a:t>IV. Backing services</a:t>
            </a:r>
          </a:p>
          <a:p>
            <a:pPr lvl="1"/>
            <a:r>
              <a:rPr lang="en-US" dirty="0"/>
              <a:t>Treat backing services as attached resources</a:t>
            </a:r>
          </a:p>
          <a:p>
            <a:r>
              <a:rPr lang="en-US" dirty="0"/>
              <a:t>V. Build, release, run</a:t>
            </a:r>
          </a:p>
          <a:p>
            <a:pPr lvl="1"/>
            <a:r>
              <a:rPr lang="en-US" dirty="0"/>
              <a:t>Strictly separate build and run stages</a:t>
            </a:r>
          </a:p>
          <a:p>
            <a:r>
              <a:rPr lang="en-US" dirty="0"/>
              <a:t>VI. Processes</a:t>
            </a:r>
          </a:p>
          <a:p>
            <a:pPr lvl="1"/>
            <a:r>
              <a:rPr lang="en-US" dirty="0"/>
              <a:t>Execute the app as one or more stateless processes</a:t>
            </a:r>
          </a:p>
        </p:txBody>
      </p:sp>
    </p:spTree>
    <p:extLst>
      <p:ext uri="{BB962C8B-B14F-4D97-AF65-F5344CB8AC3E}">
        <p14:creationId xmlns:p14="http://schemas.microsoft.com/office/powerpoint/2010/main" val="271290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LXC (</a:t>
            </a:r>
            <a:r>
              <a:rPr lang="en-US" dirty="0" err="1"/>
              <a:t>LinuX</a:t>
            </a:r>
            <a:r>
              <a:rPr lang="en-US" dirty="0"/>
              <a:t> Containers) was the first, most complete implementation of Linux container manager. </a:t>
            </a:r>
          </a:p>
          <a:p>
            <a:r>
              <a:rPr lang="en-US" dirty="0"/>
              <a:t>Implemented in 2008 using </a:t>
            </a:r>
            <a:r>
              <a:rPr lang="en-US" dirty="0" err="1"/>
              <a:t>cgroups</a:t>
            </a:r>
            <a:r>
              <a:rPr lang="en-US" dirty="0"/>
              <a:t> and Linux namespaces, </a:t>
            </a:r>
          </a:p>
          <a:p>
            <a:r>
              <a:rPr lang="en-US" dirty="0"/>
              <a:t>Linux kernel without requiring any patches. </a:t>
            </a:r>
          </a:p>
        </p:txBody>
      </p:sp>
      <p:sp>
        <p:nvSpPr>
          <p:cNvPr id="8" name="Text Placeholder 7"/>
          <p:cNvSpPr>
            <a:spLocks noGrp="1"/>
          </p:cNvSpPr>
          <p:nvPr>
            <p:ph type="body" sz="half" idx="2"/>
          </p:nvPr>
        </p:nvSpPr>
        <p:spPr/>
        <p:txBody>
          <a:bodyPr/>
          <a:lstStyle/>
          <a:p>
            <a:r>
              <a:rPr lang="en-US" dirty="0"/>
              <a:t>2008: LXC</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2664950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a:xfrm>
            <a:off x="1154954" y="2603499"/>
            <a:ext cx="8825659" cy="4052277"/>
          </a:xfrm>
        </p:spPr>
        <p:txBody>
          <a:bodyPr>
            <a:normAutofit fontScale="92500" lnSpcReduction="20000"/>
          </a:bodyPr>
          <a:lstStyle/>
          <a:p>
            <a:r>
              <a:rPr lang="en-US" dirty="0"/>
              <a:t>VII. Port binding</a:t>
            </a:r>
          </a:p>
          <a:p>
            <a:pPr lvl="1"/>
            <a:r>
              <a:rPr lang="en-US" dirty="0"/>
              <a:t>Export services via port binding</a:t>
            </a:r>
          </a:p>
          <a:p>
            <a:r>
              <a:rPr lang="en-US" dirty="0"/>
              <a:t>VIII. Concurrency</a:t>
            </a:r>
          </a:p>
          <a:p>
            <a:pPr lvl="1"/>
            <a:r>
              <a:rPr lang="en-US" dirty="0"/>
              <a:t>Scale out via the process model</a:t>
            </a:r>
          </a:p>
          <a:p>
            <a:r>
              <a:rPr lang="en-US" dirty="0"/>
              <a:t>IX. Disposability</a:t>
            </a:r>
          </a:p>
          <a:p>
            <a:pPr lvl="1"/>
            <a:r>
              <a:rPr lang="en-US" dirty="0"/>
              <a:t>Maximize robustness with fast startup and graceful shutdown</a:t>
            </a:r>
          </a:p>
          <a:p>
            <a:r>
              <a:rPr lang="en-US" dirty="0"/>
              <a:t>X. Dev/prod parity</a:t>
            </a:r>
          </a:p>
          <a:p>
            <a:pPr lvl="1"/>
            <a:r>
              <a:rPr lang="en-US" dirty="0"/>
              <a:t>Keep development, staging, and production as similar as possible</a:t>
            </a:r>
          </a:p>
          <a:p>
            <a:r>
              <a:rPr lang="en-US" dirty="0"/>
              <a:t>XI. Logs</a:t>
            </a:r>
          </a:p>
          <a:p>
            <a:pPr lvl="1"/>
            <a:r>
              <a:rPr lang="en-US" dirty="0"/>
              <a:t>Treat logs as event streams</a:t>
            </a:r>
          </a:p>
          <a:p>
            <a:r>
              <a:rPr lang="en-US" dirty="0"/>
              <a:t>XII. Admin processes</a:t>
            </a:r>
          </a:p>
          <a:p>
            <a:pPr lvl="1"/>
            <a:r>
              <a:rPr lang="en-US" dirty="0"/>
              <a:t>Run admin/management tasks as one-off processes</a:t>
            </a:r>
          </a:p>
        </p:txBody>
      </p:sp>
    </p:spTree>
    <p:extLst>
      <p:ext uri="{BB962C8B-B14F-4D97-AF65-F5344CB8AC3E}">
        <p14:creationId xmlns:p14="http://schemas.microsoft.com/office/powerpoint/2010/main" val="2675119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9098" y="2099733"/>
            <a:ext cx="10805650" cy="2677648"/>
          </a:xfrm>
        </p:spPr>
        <p:txBody>
          <a:bodyPr/>
          <a:lstStyle/>
          <a:p>
            <a:r>
              <a:rPr lang="en-US" dirty="0"/>
              <a:t>Let’s Standup Some K8s Clusters</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66421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Trends</a:t>
            </a:r>
          </a:p>
        </p:txBody>
      </p:sp>
      <p:sp>
        <p:nvSpPr>
          <p:cNvPr id="3" name="Content Placeholder 2"/>
          <p:cNvSpPr>
            <a:spLocks noGrp="1"/>
          </p:cNvSpPr>
          <p:nvPr>
            <p:ph idx="1"/>
          </p:nvPr>
        </p:nvSpPr>
        <p:spPr>
          <a:xfrm>
            <a:off x="5880127" y="683153"/>
            <a:ext cx="6217920" cy="5647308"/>
          </a:xfrm>
        </p:spPr>
        <p:txBody>
          <a:bodyPr>
            <a:normAutofit/>
          </a:bodyPr>
          <a:lstStyle/>
          <a:p>
            <a:r>
              <a:rPr lang="en-US" dirty="0">
                <a:solidFill>
                  <a:srgbClr val="000000"/>
                </a:solidFill>
                <a:ea typeface="Arial"/>
                <a:cs typeface="Arial"/>
                <a:sym typeface="Arial"/>
              </a:rPr>
              <a:t>Monolithic &lt; Distributed </a:t>
            </a:r>
          </a:p>
          <a:p>
            <a:r>
              <a:rPr lang="en-US" dirty="0">
                <a:solidFill>
                  <a:srgbClr val="000000"/>
                </a:solidFill>
                <a:ea typeface="Arial"/>
                <a:cs typeface="Arial"/>
                <a:sym typeface="Arial"/>
              </a:rPr>
              <a:t>SOA &lt; Micro Services</a:t>
            </a:r>
          </a:p>
          <a:p>
            <a:r>
              <a:rPr lang="en-US" dirty="0">
                <a:solidFill>
                  <a:srgbClr val="000000"/>
                </a:solidFill>
                <a:ea typeface="Arial"/>
                <a:cs typeface="Arial"/>
                <a:sym typeface="Arial"/>
              </a:rPr>
              <a:t>VMs &lt; Containers</a:t>
            </a:r>
          </a:p>
          <a:p>
            <a:r>
              <a:rPr lang="en-US" dirty="0">
                <a:solidFill>
                  <a:srgbClr val="000000"/>
                </a:solidFill>
                <a:ea typeface="Arial"/>
                <a:cs typeface="Arial"/>
                <a:sym typeface="Arial"/>
              </a:rPr>
              <a:t>Closed &lt; Open</a:t>
            </a:r>
          </a:p>
          <a:p>
            <a:r>
              <a:rPr lang="en-US" dirty="0">
                <a:solidFill>
                  <a:srgbClr val="000000"/>
                </a:solidFill>
                <a:ea typeface="Arial"/>
                <a:cs typeface="Arial"/>
                <a:sym typeface="Arial"/>
              </a:rPr>
              <a:t>Static &lt; Dynamic</a:t>
            </a:r>
          </a:p>
          <a:p>
            <a:r>
              <a:rPr lang="en-US" dirty="0">
                <a:solidFill>
                  <a:srgbClr val="000000"/>
                </a:solidFill>
                <a:ea typeface="Arial"/>
                <a:cs typeface="Arial"/>
                <a:sym typeface="Arial"/>
              </a:rPr>
              <a:t>Centralization &lt; Decentralization</a:t>
            </a:r>
            <a:br>
              <a:rPr lang="en-US" dirty="0">
                <a:solidFill>
                  <a:srgbClr val="000000"/>
                </a:solidFill>
                <a:ea typeface="Arial"/>
                <a:cs typeface="Arial"/>
                <a:sym typeface="Arial"/>
              </a:rPr>
            </a:br>
            <a:endParaRPr lang="en-US" dirty="0">
              <a:solidFill>
                <a:srgbClr val="000000"/>
              </a:solidFill>
              <a:ea typeface="Arial"/>
              <a:cs typeface="Arial"/>
              <a:sym typeface="Arial"/>
            </a:endParaRPr>
          </a:p>
        </p:txBody>
      </p:sp>
      <p:sp>
        <p:nvSpPr>
          <p:cNvPr id="4" name="Text Placeholder 3"/>
          <p:cNvSpPr>
            <a:spLocks noGrp="1"/>
          </p:cNvSpPr>
          <p:nvPr>
            <p:ph type="body" sz="half" idx="2"/>
          </p:nvPr>
        </p:nvSpPr>
        <p:spPr/>
        <p:txBody>
          <a:bodyPr/>
          <a:lstStyle/>
          <a:p>
            <a:r>
              <a:rPr lang="en-US" dirty="0"/>
              <a:t>Where we’ve been headed for the last decade, that’s lead us here</a:t>
            </a:r>
          </a:p>
        </p:txBody>
      </p:sp>
    </p:spTree>
    <p:extLst>
      <p:ext uri="{BB962C8B-B14F-4D97-AF65-F5344CB8AC3E}">
        <p14:creationId xmlns:p14="http://schemas.microsoft.com/office/powerpoint/2010/main" val="33485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1" y="503854"/>
            <a:ext cx="10344149" cy="534372"/>
          </a:xfrm>
        </p:spPr>
        <p:txBody>
          <a:bodyPr/>
          <a:lstStyle/>
          <a:p>
            <a:r>
              <a:rPr lang="en-US" dirty="0"/>
              <a:t>Why Containers?</a:t>
            </a:r>
          </a:p>
        </p:txBody>
      </p:sp>
      <p:sp>
        <p:nvSpPr>
          <p:cNvPr id="3" name="Content Placeholder 2"/>
          <p:cNvSpPr>
            <a:spLocks noGrp="1"/>
          </p:cNvSpPr>
          <p:nvPr>
            <p:ph idx="1"/>
          </p:nvPr>
        </p:nvSpPr>
        <p:spPr>
          <a:xfrm>
            <a:off x="5915758" y="2843186"/>
            <a:ext cx="6000749" cy="3733460"/>
          </a:xfrm>
        </p:spPr>
        <p:txBody>
          <a:bodyPr>
            <a:normAutofit fontScale="85000" lnSpcReduction="20000"/>
          </a:bodyPr>
          <a:lstStyle/>
          <a:p>
            <a:pPr lvl="0"/>
            <a:r>
              <a:rPr lang="en-US" sz="3200" dirty="0">
                <a:sym typeface="Calibri"/>
              </a:rPr>
              <a:t>Performance</a:t>
            </a:r>
          </a:p>
          <a:p>
            <a:pPr lvl="0"/>
            <a:r>
              <a:rPr lang="en-US" sz="3200" dirty="0">
                <a:sym typeface="Calibri"/>
              </a:rPr>
              <a:t>Repeatability</a:t>
            </a:r>
          </a:p>
          <a:p>
            <a:pPr lvl="0"/>
            <a:r>
              <a:rPr lang="en-US" sz="3200" dirty="0">
                <a:sym typeface="Calibri"/>
              </a:rPr>
              <a:t>Isolation</a:t>
            </a:r>
          </a:p>
          <a:p>
            <a:r>
              <a:rPr lang="en-US" sz="3200" dirty="0">
                <a:sym typeface="Calibri"/>
              </a:rPr>
              <a:t>Density</a:t>
            </a:r>
          </a:p>
          <a:p>
            <a:r>
              <a:rPr lang="en-US" sz="3200" dirty="0">
                <a:sym typeface="Open Sans"/>
              </a:rPr>
              <a:t>Quality of service</a:t>
            </a:r>
          </a:p>
          <a:p>
            <a:r>
              <a:rPr lang="en-US" sz="3200" dirty="0">
                <a:sym typeface="Open Sans"/>
              </a:rPr>
              <a:t>Accounting</a:t>
            </a:r>
          </a:p>
          <a:p>
            <a:r>
              <a:rPr lang="en-US" sz="3200" dirty="0">
                <a:sym typeface="Open Sans"/>
              </a:rPr>
              <a:t>Visibility</a:t>
            </a:r>
          </a:p>
          <a:p>
            <a:r>
              <a:rPr lang="en-US" sz="3200" dirty="0">
                <a:sym typeface="Open Sans"/>
              </a:rPr>
              <a:t>Portability</a:t>
            </a:r>
            <a:endParaRPr lang="en-US" sz="3200" dirty="0"/>
          </a:p>
          <a:p>
            <a:endParaRPr lang="en-US" sz="3200" dirty="0">
              <a:sym typeface="Calibri"/>
            </a:endParaRPr>
          </a:p>
        </p:txBody>
      </p:sp>
      <p:sp>
        <p:nvSpPr>
          <p:cNvPr id="7" name="Content Placeholder 2"/>
          <p:cNvSpPr txBox="1">
            <a:spLocks/>
          </p:cNvSpPr>
          <p:nvPr/>
        </p:nvSpPr>
        <p:spPr>
          <a:xfrm>
            <a:off x="5448301" y="3143250"/>
            <a:ext cx="6000749" cy="2613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a:p>
        </p:txBody>
      </p:sp>
      <p:pic>
        <p:nvPicPr>
          <p:cNvPr id="1028" name="Picture 4" descr="Image result for Dock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67" y="3235569"/>
            <a:ext cx="4095608" cy="273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Doug Cutting</a:t>
            </a:r>
          </a:p>
        </p:txBody>
      </p:sp>
      <p:sp>
        <p:nvSpPr>
          <p:cNvPr id="4" name="Text Placeholder 3"/>
          <p:cNvSpPr>
            <a:spLocks noGrp="1"/>
          </p:cNvSpPr>
          <p:nvPr>
            <p:ph type="body" sz="half" idx="2"/>
          </p:nvPr>
        </p:nvSpPr>
        <p:spPr>
          <a:xfrm>
            <a:off x="1046314" y="3423431"/>
            <a:ext cx="4082415" cy="2286000"/>
          </a:xfrm>
        </p:spPr>
        <p:txBody>
          <a:bodyPr/>
          <a:lstStyle/>
          <a:p>
            <a:r>
              <a:rPr lang="en-US" dirty="0"/>
              <a:t>Co-creator of Lucene, </a:t>
            </a:r>
            <a:r>
              <a:rPr lang="en-US" dirty="0" err="1"/>
              <a:t>Nutch</a:t>
            </a:r>
            <a:r>
              <a:rPr lang="en-US" dirty="0"/>
              <a:t> &amp; Hadoop</a:t>
            </a:r>
          </a:p>
        </p:txBody>
      </p:sp>
      <p:grpSp>
        <p:nvGrpSpPr>
          <p:cNvPr id="9" name="Group 8"/>
          <p:cNvGrpSpPr/>
          <p:nvPr/>
        </p:nvGrpSpPr>
        <p:grpSpPr>
          <a:xfrm>
            <a:off x="747346" y="555902"/>
            <a:ext cx="3991708" cy="4958704"/>
            <a:chOff x="747346" y="555902"/>
            <a:chExt cx="3991708" cy="4958704"/>
          </a:xfrm>
        </p:grpSpPr>
        <p:pic>
          <p:nvPicPr>
            <p:cNvPr id="5" name="Shape 219"/>
            <p:cNvPicPr preferRelativeResize="0">
              <a:picLocks noChangeAspect="1"/>
            </p:cNvPicPr>
            <p:nvPr/>
          </p:nvPicPr>
          <p:blipFill rotWithShape="1">
            <a:blip r:embed="rId2">
              <a:alphaModFix/>
            </a:blip>
            <a:srcRect l="22047" r="22556"/>
            <a:stretch/>
          </p:blipFill>
          <p:spPr>
            <a:xfrm>
              <a:off x="1831063" y="555902"/>
              <a:ext cx="1591044" cy="2274862"/>
            </a:xfrm>
            <a:prstGeom prst="rect">
              <a:avLst/>
            </a:prstGeom>
            <a:noFill/>
            <a:ln>
              <a:noFill/>
            </a:ln>
          </p:spPr>
        </p:pic>
        <p:sp>
          <p:nvSpPr>
            <p:cNvPr id="7" name="Rectangle 6"/>
            <p:cNvSpPr/>
            <p:nvPr/>
          </p:nvSpPr>
          <p:spPr>
            <a:xfrm>
              <a:off x="747346" y="4314277"/>
              <a:ext cx="3991708" cy="1200329"/>
            </a:xfrm>
            <a:prstGeom prst="rect">
              <a:avLst/>
            </a:prstGeom>
          </p:spPr>
          <p:txBody>
            <a:bodyPr wrap="square">
              <a:spAutoFit/>
            </a:bodyPr>
            <a:lstStyle/>
            <a:p>
              <a:r>
                <a:rPr lang="en-US" dirty="0"/>
                <a:t>“Google is living years in the future, sending the rest of us messages!”</a:t>
              </a:r>
              <a:br>
                <a:rPr lang="en-US" dirty="0"/>
              </a:br>
              <a:endParaRPr lang="en-US" dirty="0"/>
            </a:p>
          </p:txBody>
        </p:sp>
      </p:grpSp>
    </p:spTree>
    <p:extLst>
      <p:ext uri="{BB962C8B-B14F-4D97-AF65-F5344CB8AC3E}">
        <p14:creationId xmlns:p14="http://schemas.microsoft.com/office/powerpoint/2010/main" val="3953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1" y="2340528"/>
            <a:ext cx="6000749" cy="3416302"/>
          </a:xfrm>
        </p:spPr>
        <p:txBody>
          <a:bodyPr>
            <a:normAutofit fontScale="92500" lnSpcReduction="20000"/>
          </a:bodyPr>
          <a:lstStyle/>
          <a:p>
            <a:pPr lvl="0"/>
            <a:r>
              <a:rPr lang="en-US" dirty="0">
                <a:sym typeface="Calibri"/>
              </a:rPr>
              <a:t>Runs hundreds of thousands of jobs..</a:t>
            </a:r>
          </a:p>
          <a:p>
            <a:pPr lvl="0"/>
            <a:r>
              <a:rPr lang="en-US" dirty="0">
                <a:sym typeface="Calibri"/>
              </a:rPr>
              <a:t>..for many thousands of different applications (YouTube, Search Index, Maps, etc.)..</a:t>
            </a:r>
          </a:p>
          <a:p>
            <a:pPr lvl="0"/>
            <a:r>
              <a:rPr lang="en-US" dirty="0">
                <a:sym typeface="Calibri"/>
              </a:rPr>
              <a:t>..across a number of clusters (hundreds)..</a:t>
            </a:r>
          </a:p>
          <a:p>
            <a:pPr lvl="0"/>
            <a:r>
              <a:rPr lang="en-US" dirty="0">
                <a:sym typeface="Calibri"/>
              </a:rPr>
              <a:t>..each with up to tens of thousands of machines..</a:t>
            </a:r>
          </a:p>
          <a:p>
            <a:pPr lvl="0"/>
            <a:r>
              <a:rPr lang="en-US" dirty="0">
                <a:sym typeface="Calibri"/>
              </a:rPr>
              <a:t>Borg currently manages many millions of physical servers hosting billions of containers!</a:t>
            </a:r>
          </a:p>
          <a:p>
            <a:pPr lvl="0"/>
            <a:r>
              <a:rPr lang="en-US" dirty="0">
                <a:sym typeface="Calibri"/>
              </a:rPr>
              <a:t>In production since 2003!</a:t>
            </a:r>
          </a:p>
          <a:p>
            <a:pPr lvl="0"/>
            <a:r>
              <a:rPr lang="en-US" dirty="0">
                <a:sym typeface="Calibri"/>
              </a:rPr>
              <a:t>Offers a declarative job specification language, name service integration, real-time job monitoring, and tools to analyze and simulate system behavior.</a:t>
            </a:r>
          </a:p>
          <a:p>
            <a:pPr marL="0" indent="0">
              <a:buNone/>
            </a:pPr>
            <a:endParaRPr lang="en-US" dirty="0"/>
          </a:p>
          <a:p>
            <a:endParaRPr lang="en-US" dirty="0"/>
          </a:p>
        </p:txBody>
      </p:sp>
      <p:sp>
        <p:nvSpPr>
          <p:cNvPr id="4" name="TextBox 3"/>
          <p:cNvSpPr txBox="1"/>
          <p:nvPr/>
        </p:nvSpPr>
        <p:spPr>
          <a:xfrm>
            <a:off x="552451" y="5756831"/>
            <a:ext cx="9458324" cy="369332"/>
          </a:xfrm>
          <a:prstGeom prst="rect">
            <a:avLst/>
          </a:prstGeom>
          <a:noFill/>
        </p:spPr>
        <p:txBody>
          <a:bodyPr wrap="square" rtlCol="0">
            <a:spAutoFit/>
          </a:bodyPr>
          <a:lstStyle/>
          <a:p>
            <a:r>
              <a:rPr lang="en-US" i="1" dirty="0"/>
              <a:t>Source: Large-scale cluster management at Google with Borg</a:t>
            </a:r>
          </a:p>
        </p:txBody>
      </p:sp>
      <p:pic>
        <p:nvPicPr>
          <p:cNvPr id="5" name="Shape 197"/>
          <p:cNvPicPr preferRelativeResize="0">
            <a:picLocks/>
          </p:cNvPicPr>
          <p:nvPr/>
        </p:nvPicPr>
        <p:blipFill rotWithShape="1">
          <a:blip r:embed="rId3">
            <a:alphaModFix/>
          </a:blip>
          <a:srcRect/>
          <a:stretch/>
        </p:blipFill>
        <p:spPr>
          <a:xfrm>
            <a:off x="6567274" y="503854"/>
            <a:ext cx="5072275" cy="5252976"/>
          </a:xfrm>
          <a:prstGeom prst="rect">
            <a:avLst/>
          </a:prstGeom>
          <a:noFill/>
          <a:ln>
            <a:noFill/>
          </a:ln>
        </p:spPr>
      </p:pic>
      <p:sp>
        <p:nvSpPr>
          <p:cNvPr id="2" name="Title 1"/>
          <p:cNvSpPr>
            <a:spLocks noGrp="1"/>
          </p:cNvSpPr>
          <p:nvPr>
            <p:ph type="title"/>
          </p:nvPr>
        </p:nvSpPr>
        <p:spPr>
          <a:xfrm>
            <a:off x="552451" y="849064"/>
            <a:ext cx="10344149" cy="534372"/>
          </a:xfrm>
        </p:spPr>
        <p:txBody>
          <a:bodyPr/>
          <a:lstStyle/>
          <a:p>
            <a:r>
              <a:rPr lang="en-US" dirty="0"/>
              <a:t>Kubernetes Lineage</a:t>
            </a:r>
            <a:br>
              <a:rPr lang="en-US" dirty="0"/>
            </a:br>
            <a:r>
              <a:rPr lang="en-US" dirty="0"/>
              <a:t>Google Borg</a:t>
            </a:r>
          </a:p>
        </p:txBody>
      </p:sp>
    </p:spTree>
    <p:extLst>
      <p:ext uri="{BB962C8B-B14F-4D97-AF65-F5344CB8AC3E}">
        <p14:creationId xmlns:p14="http://schemas.microsoft.com/office/powerpoint/2010/main" val="13524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77" y="931691"/>
            <a:ext cx="9601200" cy="570035"/>
          </a:xfrm>
        </p:spPr>
        <p:txBody>
          <a:bodyPr/>
          <a:lstStyle/>
          <a:p>
            <a:r>
              <a:rPr lang="en-US" dirty="0"/>
              <a:t>Borg Lessons Learned</a:t>
            </a:r>
          </a:p>
        </p:txBody>
      </p:sp>
      <p:sp>
        <p:nvSpPr>
          <p:cNvPr id="3" name="Content Placeholder 2"/>
          <p:cNvSpPr>
            <a:spLocks noGrp="1"/>
          </p:cNvSpPr>
          <p:nvPr>
            <p:ph idx="1"/>
          </p:nvPr>
        </p:nvSpPr>
        <p:spPr>
          <a:xfrm>
            <a:off x="1295400" y="2365695"/>
            <a:ext cx="9601200" cy="3425505"/>
          </a:xfrm>
        </p:spPr>
        <p:txBody>
          <a:bodyPr>
            <a:normAutofit lnSpcReduction="1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are cautionary tales, informing alternatives in Kubernetes...</a:t>
            </a:r>
          </a:p>
          <a:p>
            <a:pPr marL="0" indent="0">
              <a:buNone/>
            </a:pPr>
            <a:r>
              <a:rPr lang="en-US" b="1" dirty="0"/>
              <a:t>The Bad</a:t>
            </a:r>
          </a:p>
          <a:p>
            <a:r>
              <a:rPr lang="en-US" dirty="0"/>
              <a:t>Jobs” are restrictive as the only grouping mechanism for tasks.</a:t>
            </a:r>
          </a:p>
          <a:p>
            <a:r>
              <a:rPr lang="en-US" dirty="0"/>
              <a:t>No first-class way to manage an entire multi-job service as a single entity, or to refer to related instances of a service (e.g., canary and production tracks).</a:t>
            </a:r>
          </a:p>
          <a:p>
            <a:r>
              <a:rPr lang="en-US" dirty="0"/>
              <a:t>Complex name parsing mechanisms as hacks.</a:t>
            </a:r>
          </a:p>
          <a:p>
            <a:r>
              <a:rPr lang="en-US" dirty="0"/>
              <a:t>Inflexible semantics as a consequence.</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Labels! Highly flexible; enable multiple powerful levels of decoupling.</a:t>
            </a:r>
          </a:p>
          <a:p>
            <a:endParaRPr lang="en-US" b="1" dirty="0"/>
          </a:p>
        </p:txBody>
      </p:sp>
      <p:sp>
        <p:nvSpPr>
          <p:cNvPr id="4" name="TextBox 3"/>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242766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48470"/>
            <a:ext cx="9601200" cy="570035"/>
          </a:xfrm>
        </p:spPr>
        <p:txBody>
          <a:bodyPr/>
          <a:lstStyle/>
          <a:p>
            <a:r>
              <a:rPr lang="en-US" dirty="0"/>
              <a:t>Borg Lessons Learned</a:t>
            </a:r>
          </a:p>
        </p:txBody>
      </p:sp>
      <p:sp>
        <p:nvSpPr>
          <p:cNvPr id="3" name="Content Placeholder 2"/>
          <p:cNvSpPr>
            <a:spLocks noGrp="1"/>
          </p:cNvSpPr>
          <p:nvPr>
            <p:ph idx="1"/>
          </p:nvPr>
        </p:nvSpPr>
        <p:spPr>
          <a:xfrm>
            <a:off x="1295400" y="2407640"/>
            <a:ext cx="9601200" cy="3383560"/>
          </a:xfrm>
        </p:spPr>
        <p:txBody>
          <a:bodyPr>
            <a:normAutofit fontScale="77500" lnSpcReduction="2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are cautionary tales, informing alternatives in Kubernetes...</a:t>
            </a:r>
          </a:p>
          <a:p>
            <a:pPr marL="0" indent="0">
              <a:buNone/>
            </a:pPr>
            <a:r>
              <a:rPr lang="en-US" b="1" dirty="0"/>
              <a:t>The Bad</a:t>
            </a:r>
          </a:p>
          <a:p>
            <a:r>
              <a:rPr lang="en-US" dirty="0"/>
              <a:t>One IP address per machine complicates things!</a:t>
            </a:r>
          </a:p>
          <a:p>
            <a:r>
              <a:rPr lang="en-US" dirty="0"/>
              <a:t>Borg tasks all use the single IP address of their host, and share host’s port space…</a:t>
            </a:r>
            <a:br>
              <a:rPr lang="en-US" dirty="0"/>
            </a:br>
            <a:r>
              <a:rPr lang="en-US" dirty="0"/>
              <a:t>Issues:</a:t>
            </a:r>
          </a:p>
          <a:p>
            <a:pPr lvl="1"/>
            <a:r>
              <a:rPr lang="en-US" dirty="0"/>
              <a:t>Borg must schedule ports as a resource;</a:t>
            </a:r>
          </a:p>
          <a:p>
            <a:pPr lvl="1"/>
            <a:r>
              <a:rPr lang="en-US" dirty="0"/>
              <a:t>tasks must pre-declare how many ports they need, and be willing to be told which ones to use when they start;</a:t>
            </a:r>
          </a:p>
          <a:p>
            <a:pPr lvl="1"/>
            <a:r>
              <a:rPr lang="en-US" dirty="0"/>
              <a:t>the </a:t>
            </a:r>
            <a:r>
              <a:rPr lang="en-US" dirty="0" err="1"/>
              <a:t>Borglet</a:t>
            </a:r>
            <a:r>
              <a:rPr lang="en-US" dirty="0"/>
              <a:t> must enforce port isolation; and the naming;</a:t>
            </a:r>
          </a:p>
          <a:p>
            <a:pPr lvl="1"/>
            <a:r>
              <a:rPr lang="en-US" dirty="0"/>
              <a:t>RPC systems must handle ports as well as IP addresses…</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Unique, routable IP per Pod! Let the user choose ports; user friendly; no port mgmt.</a:t>
            </a:r>
          </a:p>
          <a:p>
            <a:endParaRPr lang="en-US" b="1" dirty="0"/>
          </a:p>
        </p:txBody>
      </p:sp>
      <p:sp>
        <p:nvSpPr>
          <p:cNvPr id="6" name="TextBox 5"/>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189420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889747"/>
            <a:ext cx="9601200" cy="570035"/>
          </a:xfrm>
        </p:spPr>
        <p:txBody>
          <a:bodyPr/>
          <a:lstStyle/>
          <a:p>
            <a:r>
              <a:rPr lang="en-US" dirty="0"/>
              <a:t>Borg Lessons Learned</a:t>
            </a:r>
          </a:p>
        </p:txBody>
      </p:sp>
      <p:sp>
        <p:nvSpPr>
          <p:cNvPr id="3" name="Content Placeholder 2"/>
          <p:cNvSpPr>
            <a:spLocks noGrp="1"/>
          </p:cNvSpPr>
          <p:nvPr>
            <p:ph idx="1"/>
          </p:nvPr>
        </p:nvSpPr>
        <p:spPr>
          <a:xfrm>
            <a:off x="1295400" y="2323750"/>
            <a:ext cx="9601200" cy="3467450"/>
          </a:xfrm>
        </p:spPr>
        <p:txBody>
          <a:bodyPr>
            <a:normAutofit/>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err="1"/>
              <a:t>Allocs</a:t>
            </a:r>
            <a:r>
              <a:rPr lang="en-US" dirty="0"/>
              <a:t> are useful!</a:t>
            </a:r>
          </a:p>
          <a:p>
            <a:r>
              <a:rPr lang="en-US" dirty="0"/>
              <a:t>A Borg </a:t>
            </a:r>
            <a:r>
              <a:rPr lang="en-US" dirty="0" err="1"/>
              <a:t>alloc</a:t>
            </a:r>
            <a:r>
              <a:rPr lang="en-US" dirty="0"/>
              <a:t>  (short for allocation) is a reserved set of resources on a machine in which one or more tasks can be run.</a:t>
            </a:r>
          </a:p>
          <a:p>
            <a:r>
              <a:rPr lang="en-US" dirty="0"/>
              <a:t>Enables helper services / co-scheduled tasks (containers).</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The K8s equivalent for </a:t>
            </a:r>
            <a:r>
              <a:rPr lang="en-US" dirty="0" err="1">
                <a:solidFill>
                  <a:srgbClr val="222222"/>
                </a:solidFill>
                <a:latin typeface="Open Sans"/>
                <a:ea typeface="Open Sans"/>
                <a:cs typeface="Open Sans"/>
                <a:sym typeface="Open Sans"/>
              </a:rPr>
              <a:t>allocs</a:t>
            </a:r>
            <a:r>
              <a:rPr lang="en-US" dirty="0">
                <a:solidFill>
                  <a:srgbClr val="222222"/>
                </a:solidFill>
                <a:latin typeface="Open Sans"/>
                <a:ea typeface="Open Sans"/>
                <a:cs typeface="Open Sans"/>
                <a:sym typeface="Open Sans"/>
              </a:rPr>
              <a:t> are Pods!</a:t>
            </a: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3393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14914"/>
            <a:ext cx="9601200" cy="570035"/>
          </a:xfrm>
        </p:spPr>
        <p:txBody>
          <a:bodyPr/>
          <a:lstStyle/>
          <a:p>
            <a:r>
              <a:rPr lang="en-US" dirty="0"/>
              <a:t>Borg Lessons Learned</a:t>
            </a:r>
          </a:p>
        </p:txBody>
      </p:sp>
      <p:sp>
        <p:nvSpPr>
          <p:cNvPr id="3" name="Content Placeholder 2"/>
          <p:cNvSpPr>
            <a:spLocks noGrp="1"/>
          </p:cNvSpPr>
          <p:nvPr>
            <p:ph idx="1"/>
          </p:nvPr>
        </p:nvSpPr>
        <p:spPr>
          <a:xfrm>
            <a:off x="1295400" y="2357306"/>
            <a:ext cx="9601200" cy="3433894"/>
          </a:xfrm>
        </p:spPr>
        <p:txBody>
          <a:bodyPr>
            <a:normAutofit/>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a:t>Cluster management is more than task management...</a:t>
            </a:r>
          </a:p>
          <a:p>
            <a:r>
              <a:rPr lang="en-US" dirty="0"/>
              <a:t>Applications that run on Borg benefit from many other cluster services, including naming and load balancing.</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Services! Inter/cross-cluster VIPs that dynamically attach to Pods based on Label Selectors.</a:t>
            </a: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27124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Built by </a:t>
            </a:r>
            <a:r>
              <a:rPr lang="en-US" dirty="0" err="1"/>
              <a:t>CloudFoundry</a:t>
            </a:r>
            <a:r>
              <a:rPr lang="en-US" dirty="0"/>
              <a:t> </a:t>
            </a:r>
          </a:p>
          <a:p>
            <a:r>
              <a:rPr lang="en-US" dirty="0"/>
              <a:t>Their own version of </a:t>
            </a:r>
            <a:r>
              <a:rPr lang="en-US" dirty="0" err="1"/>
              <a:t>LxC</a:t>
            </a:r>
            <a:r>
              <a:rPr lang="en-US" dirty="0"/>
              <a:t> </a:t>
            </a:r>
          </a:p>
          <a:p>
            <a:r>
              <a:rPr lang="en-US" dirty="0"/>
              <a:t>Isolates environments on any operating system, running as a daemon and providing an API for container management. </a:t>
            </a:r>
          </a:p>
          <a:p>
            <a:r>
              <a:rPr lang="en-US" dirty="0"/>
              <a:t>Developed a client-server model to manage a collection of containers across multiple hosts</a:t>
            </a:r>
          </a:p>
          <a:p>
            <a:r>
              <a:rPr lang="en-US" dirty="0"/>
              <a:t>Includes a service to manage </a:t>
            </a:r>
            <a:r>
              <a:rPr lang="en-US" dirty="0" err="1"/>
              <a:t>cgroups</a:t>
            </a:r>
            <a:r>
              <a:rPr lang="en-US" dirty="0"/>
              <a:t>, namespaces and process life cycle.</a:t>
            </a:r>
          </a:p>
        </p:txBody>
      </p:sp>
      <p:sp>
        <p:nvSpPr>
          <p:cNvPr id="8" name="Text Placeholder 7"/>
          <p:cNvSpPr>
            <a:spLocks noGrp="1"/>
          </p:cNvSpPr>
          <p:nvPr>
            <p:ph type="body" sz="half" idx="2"/>
          </p:nvPr>
        </p:nvSpPr>
        <p:spPr/>
        <p:txBody>
          <a:bodyPr/>
          <a:lstStyle/>
          <a:p>
            <a:r>
              <a:rPr lang="en-US" dirty="0"/>
              <a:t>2011: Warden</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9871539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65248"/>
            <a:ext cx="9601200" cy="570035"/>
          </a:xfrm>
        </p:spPr>
        <p:txBody>
          <a:bodyPr/>
          <a:lstStyle/>
          <a:p>
            <a:r>
              <a:rPr lang="en-US" dirty="0"/>
              <a:t>Borg Lessons Learned</a:t>
            </a:r>
          </a:p>
        </p:txBody>
      </p:sp>
      <p:sp>
        <p:nvSpPr>
          <p:cNvPr id="3" name="Content Placeholder 2"/>
          <p:cNvSpPr>
            <a:spLocks noGrp="1"/>
          </p:cNvSpPr>
          <p:nvPr>
            <p:ph idx="1"/>
          </p:nvPr>
        </p:nvSpPr>
        <p:spPr>
          <a:xfrm>
            <a:off x="1295400" y="2332139"/>
            <a:ext cx="9601200" cy="3459061"/>
          </a:xfrm>
        </p:spPr>
        <p:txBody>
          <a:bodyPr>
            <a:normAutofit lnSpcReduction="1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a:t>Introspection is vital.</a:t>
            </a:r>
          </a:p>
          <a:p>
            <a:r>
              <a:rPr lang="en-US" dirty="0"/>
              <a:t>Borg surfaces debugging information to all users rather than hiding it: Borg has thousands of users, so “self-help” has to be the first step in debugging.</a:t>
            </a:r>
          </a:p>
          <a:p>
            <a:r>
              <a:rPr lang="en-US" dirty="0"/>
              <a:t>Several levels of UI and debugging tools are available so users can quickly identify anomalous events related to their jobs, and then drill down to detailed event and error logs from their applications and the infrastructure itself.</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Many introspection techniques such as </a:t>
            </a:r>
            <a:r>
              <a:rPr lang="en-US" dirty="0" err="1">
                <a:solidFill>
                  <a:srgbClr val="222222"/>
                </a:solidFill>
                <a:latin typeface="Open Sans"/>
                <a:ea typeface="Open Sans"/>
                <a:cs typeface="Open Sans"/>
                <a:sym typeface="Open Sans"/>
              </a:rPr>
              <a:t>cAdvisor</a:t>
            </a:r>
            <a:r>
              <a:rPr lang="en-US" dirty="0">
                <a:solidFill>
                  <a:srgbClr val="222222"/>
                </a:solidFill>
                <a:latin typeface="Open Sans"/>
                <a:ea typeface="Open Sans"/>
                <a:cs typeface="Open Sans"/>
                <a:sym typeface="Open Sans"/>
              </a:rPr>
              <a:t> / </a:t>
            </a:r>
            <a:r>
              <a:rPr lang="en-US" dirty="0" err="1">
                <a:solidFill>
                  <a:srgbClr val="222222"/>
                </a:solidFill>
                <a:latin typeface="Open Sans"/>
                <a:ea typeface="Open Sans"/>
                <a:cs typeface="Open Sans"/>
                <a:sym typeface="Open Sans"/>
              </a:rPr>
              <a:t>Fluentd</a:t>
            </a:r>
            <a:r>
              <a:rPr lang="en-US" dirty="0">
                <a:solidFill>
                  <a:srgbClr val="222222"/>
                </a:solidFill>
                <a:latin typeface="Open Sans"/>
                <a:ea typeface="Open Sans"/>
                <a:cs typeface="Open Sans"/>
                <a:sym typeface="Open Sans"/>
              </a:rPr>
              <a:t> / </a:t>
            </a:r>
            <a:r>
              <a:rPr lang="en-US" dirty="0" err="1">
                <a:solidFill>
                  <a:srgbClr val="222222"/>
                </a:solidFill>
                <a:latin typeface="Open Sans"/>
                <a:ea typeface="Open Sans"/>
                <a:cs typeface="Open Sans"/>
                <a:sym typeface="Open Sans"/>
              </a:rPr>
              <a:t>ElasticSearch</a:t>
            </a:r>
            <a:endParaRPr lang="en-US" dirty="0">
              <a:solidFill>
                <a:srgbClr val="222222"/>
              </a:solidFill>
              <a:latin typeface="Open Sans"/>
              <a:ea typeface="Open Sans"/>
              <a:cs typeface="Open Sans"/>
              <a:sym typeface="Open Sans"/>
            </a:endParaRP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35340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48469"/>
            <a:ext cx="9601200" cy="570035"/>
          </a:xfrm>
        </p:spPr>
        <p:txBody>
          <a:bodyPr/>
          <a:lstStyle/>
          <a:p>
            <a:r>
              <a:rPr lang="en-US" dirty="0"/>
              <a:t>We have containers.  Now What?</a:t>
            </a:r>
          </a:p>
        </p:txBody>
      </p:sp>
      <p:sp>
        <p:nvSpPr>
          <p:cNvPr id="3" name="Content Placeholder 2"/>
          <p:cNvSpPr>
            <a:spLocks noGrp="1"/>
          </p:cNvSpPr>
          <p:nvPr>
            <p:ph idx="1"/>
          </p:nvPr>
        </p:nvSpPr>
        <p:spPr>
          <a:xfrm>
            <a:off x="1295400" y="2382473"/>
            <a:ext cx="9601200" cy="3408727"/>
          </a:xfrm>
        </p:spPr>
        <p:txBody>
          <a:bodyPr>
            <a:normAutofit fontScale="92500" lnSpcReduction="10000"/>
          </a:bodyPr>
          <a:lstStyle/>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Isolation</a:t>
            </a:r>
            <a:r>
              <a:rPr lang="en-US" dirty="0">
                <a:solidFill>
                  <a:srgbClr val="222222"/>
                </a:solidFill>
                <a:latin typeface="Open Sans"/>
                <a:ea typeface="Open Sans"/>
                <a:cs typeface="Open Sans"/>
                <a:sym typeface="Open Sans"/>
              </a:rPr>
              <a:t>: Keep jobs from interfering with each other</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Scheduling</a:t>
            </a:r>
            <a:r>
              <a:rPr lang="en-US" dirty="0">
                <a:solidFill>
                  <a:srgbClr val="222222"/>
                </a:solidFill>
                <a:latin typeface="Open Sans"/>
                <a:ea typeface="Open Sans"/>
                <a:cs typeface="Open Sans"/>
                <a:sym typeface="Open Sans"/>
              </a:rPr>
              <a:t>: Where should my job be run?</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Lifecycle</a:t>
            </a:r>
            <a:r>
              <a:rPr lang="en-US" dirty="0">
                <a:solidFill>
                  <a:srgbClr val="222222"/>
                </a:solidFill>
                <a:latin typeface="Open Sans"/>
                <a:ea typeface="Open Sans"/>
                <a:cs typeface="Open Sans"/>
                <a:sym typeface="Open Sans"/>
              </a:rPr>
              <a:t>: Keep my job running</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Discovery</a:t>
            </a:r>
            <a:r>
              <a:rPr lang="en-US" dirty="0">
                <a:solidFill>
                  <a:srgbClr val="222222"/>
                </a:solidFill>
                <a:latin typeface="Open Sans"/>
                <a:ea typeface="Open Sans"/>
                <a:cs typeface="Open Sans"/>
                <a:sym typeface="Open Sans"/>
              </a:rPr>
              <a:t>: Where is my job now?</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Constituency</a:t>
            </a:r>
            <a:r>
              <a:rPr lang="en-US" dirty="0">
                <a:solidFill>
                  <a:srgbClr val="222222"/>
                </a:solidFill>
                <a:latin typeface="Open Sans"/>
                <a:ea typeface="Open Sans"/>
                <a:cs typeface="Open Sans"/>
                <a:sym typeface="Open Sans"/>
              </a:rPr>
              <a:t>: Who is part of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Scale-up</a:t>
            </a:r>
            <a:r>
              <a:rPr lang="en-US" dirty="0">
                <a:solidFill>
                  <a:srgbClr val="222222"/>
                </a:solidFill>
                <a:latin typeface="Open Sans"/>
                <a:ea typeface="Open Sans"/>
                <a:cs typeface="Open Sans"/>
                <a:sym typeface="Open Sans"/>
              </a:rPr>
              <a:t>: Making my jobs bigger or smaller</a:t>
            </a:r>
          </a:p>
          <a:p>
            <a:pPr marL="0" lvl="0" indent="0">
              <a:lnSpc>
                <a:spcPct val="150000"/>
              </a:lnSpc>
              <a:spcBef>
                <a:spcPts val="0"/>
              </a:spcBef>
              <a:buClr>
                <a:srgbClr val="666666"/>
              </a:buClr>
              <a:buSzPct val="25000"/>
              <a:buNone/>
            </a:pPr>
            <a:r>
              <a:rPr lang="en-US" b="1" dirty="0" err="1">
                <a:solidFill>
                  <a:srgbClr val="222222"/>
                </a:solidFill>
                <a:latin typeface="Open Sans"/>
                <a:ea typeface="Open Sans"/>
                <a:cs typeface="Open Sans"/>
                <a:sym typeface="Open Sans"/>
              </a:rPr>
              <a:t>Auth</a:t>
            </a:r>
            <a:r>
              <a:rPr lang="en-US" b="1" dirty="0">
                <a:solidFill>
                  <a:srgbClr val="222222"/>
                </a:solidFill>
                <a:latin typeface="Open Sans"/>
                <a:ea typeface="Open Sans"/>
                <a:cs typeface="Open Sans"/>
                <a:sym typeface="Open Sans"/>
              </a:rPr>
              <a:t>{</a:t>
            </a:r>
            <a:r>
              <a:rPr lang="en-US" b="1" dirty="0" err="1">
                <a:solidFill>
                  <a:srgbClr val="222222"/>
                </a:solidFill>
                <a:latin typeface="Open Sans"/>
                <a:ea typeface="Open Sans"/>
                <a:cs typeface="Open Sans"/>
                <a:sym typeface="Open Sans"/>
              </a:rPr>
              <a:t>n,z</a:t>
            </a:r>
            <a:r>
              <a:rPr lang="en-US" b="1" dirty="0">
                <a:solidFill>
                  <a:srgbClr val="222222"/>
                </a:solidFill>
                <a:latin typeface="Open Sans"/>
                <a:ea typeface="Open Sans"/>
                <a:cs typeface="Open Sans"/>
                <a:sym typeface="Open Sans"/>
              </a:rPr>
              <a:t>}</a:t>
            </a:r>
            <a:r>
              <a:rPr lang="en-US" dirty="0">
                <a:solidFill>
                  <a:srgbClr val="222222"/>
                </a:solidFill>
                <a:latin typeface="Open Sans"/>
                <a:ea typeface="Open Sans"/>
                <a:cs typeface="Open Sans"/>
                <a:sym typeface="Open Sans"/>
              </a:rPr>
              <a:t>: Who can do things to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Monitoring</a:t>
            </a:r>
            <a:r>
              <a:rPr lang="en-US" dirty="0">
                <a:solidFill>
                  <a:srgbClr val="222222"/>
                </a:solidFill>
                <a:latin typeface="Open Sans"/>
                <a:ea typeface="Open Sans"/>
                <a:cs typeface="Open Sans"/>
                <a:sym typeface="Open Sans"/>
              </a:rPr>
              <a:t>: What’s happening with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Health</a:t>
            </a:r>
            <a:r>
              <a:rPr lang="en-US" dirty="0">
                <a:solidFill>
                  <a:srgbClr val="222222"/>
                </a:solidFill>
                <a:latin typeface="Open Sans"/>
                <a:ea typeface="Open Sans"/>
                <a:cs typeface="Open Sans"/>
                <a:sym typeface="Open Sans"/>
              </a:rPr>
              <a:t>: How is my job feeling? </a:t>
            </a:r>
          </a:p>
        </p:txBody>
      </p:sp>
    </p:spTree>
    <p:extLst>
      <p:ext uri="{BB962C8B-B14F-4D97-AF65-F5344CB8AC3E}">
        <p14:creationId xmlns:p14="http://schemas.microsoft.com/office/powerpoint/2010/main" val="87605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1" y="2332138"/>
            <a:ext cx="6000749" cy="3424691"/>
          </a:xfrm>
        </p:spPr>
        <p:txBody>
          <a:bodyPr>
            <a:normAutofit fontScale="77500" lnSpcReduction="20000"/>
          </a:bodyPr>
          <a:lstStyle/>
          <a:p>
            <a:pPr lvl="0"/>
            <a:r>
              <a:rPr lang="en-US" dirty="0"/>
              <a:t>Greek for “Helmsman”; also the root of the word “Governor”</a:t>
            </a:r>
          </a:p>
          <a:p>
            <a:pPr lvl="0"/>
            <a:r>
              <a:rPr lang="en-US" dirty="0">
                <a:sym typeface="Calibri"/>
              </a:rPr>
              <a:t>Google’s 3</a:t>
            </a:r>
            <a:r>
              <a:rPr lang="en-US" baseline="30000" dirty="0">
                <a:sym typeface="Calibri"/>
              </a:rPr>
              <a:t>rd</a:t>
            </a:r>
            <a:r>
              <a:rPr lang="en-US" dirty="0">
                <a:sym typeface="Calibri"/>
              </a:rPr>
              <a:t> Container Platform (Borg, Omega)</a:t>
            </a:r>
          </a:p>
          <a:p>
            <a:pPr lvl="0"/>
            <a:r>
              <a:rPr lang="en-US" dirty="0">
                <a:sym typeface="Calibri"/>
              </a:rPr>
              <a:t>Set of </a:t>
            </a:r>
            <a:r>
              <a:rPr lang="en-US" dirty="0" err="1">
                <a:sym typeface="Calibri"/>
              </a:rPr>
              <a:t>compossable</a:t>
            </a:r>
            <a:r>
              <a:rPr lang="en-US" dirty="0">
                <a:sym typeface="Calibri"/>
              </a:rPr>
              <a:t> building blocks</a:t>
            </a:r>
            <a:endParaRPr lang="en-US" dirty="0"/>
          </a:p>
          <a:p>
            <a:r>
              <a:rPr lang="en-US" dirty="0"/>
              <a:t>Container orchestrator </a:t>
            </a:r>
          </a:p>
          <a:p>
            <a:r>
              <a:rPr lang="en-US" dirty="0"/>
              <a:t>Runs Docker / </a:t>
            </a:r>
            <a:r>
              <a:rPr lang="en-US" dirty="0" err="1"/>
              <a:t>Rkt</a:t>
            </a:r>
            <a:r>
              <a:rPr lang="en-US" dirty="0"/>
              <a:t>  / Linux containers / Windows Containers</a:t>
            </a:r>
          </a:p>
          <a:p>
            <a:r>
              <a:rPr lang="en-US" dirty="0"/>
              <a:t>Supports multiple cloud and bare-metal environments</a:t>
            </a:r>
          </a:p>
          <a:p>
            <a:r>
              <a:rPr lang="en-US" dirty="0">
                <a:sym typeface="Calibri"/>
              </a:rPr>
              <a:t>Built on lessons learned from Borg and Omega</a:t>
            </a:r>
          </a:p>
          <a:p>
            <a:r>
              <a:rPr lang="en-US" dirty="0"/>
              <a:t>Written in Go </a:t>
            </a:r>
          </a:p>
          <a:p>
            <a:pPr marL="45720" indent="0">
              <a:buNone/>
            </a:pPr>
            <a:br>
              <a:rPr lang="en-US" dirty="0"/>
            </a:br>
            <a:r>
              <a:rPr lang="en-US" dirty="0"/>
              <a:t>Manage applications, not machines</a:t>
            </a:r>
          </a:p>
          <a:p>
            <a:pPr marL="0" lvl="0" indent="0">
              <a:buNone/>
            </a:pPr>
            <a:r>
              <a:rPr lang="en-US" dirty="0"/>
              <a:t>*Kubernetes Currently in Alpha see SIG-Windows</a:t>
            </a:r>
          </a:p>
          <a:p>
            <a:endParaRPr lang="en-US" dirty="0"/>
          </a:p>
        </p:txBody>
      </p:sp>
      <p:sp>
        <p:nvSpPr>
          <p:cNvPr id="2" name="Title 1"/>
          <p:cNvSpPr>
            <a:spLocks noGrp="1"/>
          </p:cNvSpPr>
          <p:nvPr>
            <p:ph type="title"/>
          </p:nvPr>
        </p:nvSpPr>
        <p:spPr>
          <a:xfrm>
            <a:off x="552451" y="861237"/>
            <a:ext cx="10344149" cy="534372"/>
          </a:xfrm>
        </p:spPr>
        <p:txBody>
          <a:bodyPr/>
          <a:lstStyle/>
          <a:p>
            <a:r>
              <a:rPr lang="en-US" dirty="0"/>
              <a:t>Evolution: Kubernetes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2796" y="861237"/>
            <a:ext cx="4369518" cy="4239646"/>
          </a:xfrm>
          <a:prstGeom prst="rect">
            <a:avLst/>
          </a:prstGeom>
        </p:spPr>
      </p:pic>
    </p:spTree>
    <p:extLst>
      <p:ext uri="{BB962C8B-B14F-4D97-AF65-F5344CB8AC3E}">
        <p14:creationId xmlns:p14="http://schemas.microsoft.com/office/powerpoint/2010/main" val="38221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42950" y="-1524000"/>
            <a:ext cx="10706100" cy="9906000"/>
          </a:xfrm>
          <a:prstGeom prst="rect">
            <a:avLst/>
          </a:prstGeom>
        </p:spPr>
      </p:pic>
    </p:spTree>
    <p:extLst>
      <p:ext uri="{BB962C8B-B14F-4D97-AF65-F5344CB8AC3E}">
        <p14:creationId xmlns:p14="http://schemas.microsoft.com/office/powerpoint/2010/main" val="23217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3" name="Content Placeholder 2"/>
          <p:cNvSpPr>
            <a:spLocks noGrp="1"/>
          </p:cNvSpPr>
          <p:nvPr>
            <p:ph idx="1"/>
          </p:nvPr>
        </p:nvSpPr>
        <p:spPr/>
        <p:txBody>
          <a:bodyPr>
            <a:normAutofit/>
          </a:bodyPr>
          <a:lstStyle/>
          <a:p>
            <a:r>
              <a:rPr lang="en-US" b="1" dirty="0"/>
              <a:t>Container</a:t>
            </a:r>
            <a:r>
              <a:rPr lang="en-US" dirty="0"/>
              <a:t>: An application package (Docker / Rocket)</a:t>
            </a:r>
          </a:p>
          <a:p>
            <a:r>
              <a:rPr lang="en-US" b="1" dirty="0"/>
              <a:t>Pod</a:t>
            </a:r>
            <a:r>
              <a:rPr lang="en-US" dirty="0"/>
              <a:t>: A small group of tightly coupled Containers</a:t>
            </a:r>
          </a:p>
          <a:p>
            <a:r>
              <a:rPr lang="en-US" b="1" dirty="0"/>
              <a:t>Controller</a:t>
            </a:r>
            <a:r>
              <a:rPr lang="en-US" dirty="0"/>
              <a:t>: A loop that drives current state towards desired state</a:t>
            </a:r>
          </a:p>
          <a:p>
            <a:r>
              <a:rPr lang="en-US" b="1" dirty="0"/>
              <a:t>Service</a:t>
            </a:r>
            <a:r>
              <a:rPr lang="en-US" dirty="0"/>
              <a:t>: A set of running pods that work together</a:t>
            </a:r>
          </a:p>
          <a:p>
            <a:r>
              <a:rPr lang="en-US" b="1" dirty="0"/>
              <a:t>Labels</a:t>
            </a:r>
            <a:r>
              <a:rPr lang="en-US" dirty="0"/>
              <a:t>: Identifying metadata attached to other objects</a:t>
            </a:r>
          </a:p>
          <a:p>
            <a:r>
              <a:rPr lang="en-US" b="1" dirty="0"/>
              <a:t>Selector</a:t>
            </a:r>
            <a:r>
              <a:rPr lang="en-US" dirty="0"/>
              <a:t>: A query against labels, producing a set result</a:t>
            </a:r>
          </a:p>
          <a:p>
            <a:endParaRPr lang="en-US" dirty="0"/>
          </a:p>
        </p:txBody>
      </p:sp>
    </p:spTree>
    <p:extLst>
      <p:ext uri="{BB962C8B-B14F-4D97-AF65-F5344CB8AC3E}">
        <p14:creationId xmlns:p14="http://schemas.microsoft.com/office/powerpoint/2010/main" val="129245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solidFill>
                  <a:schemeClr val="tx1"/>
                </a:solidFill>
              </a:rPr>
              <a:t>Architecture</a:t>
            </a:r>
          </a:p>
        </p:txBody>
      </p:sp>
      <p:pic>
        <p:nvPicPr>
          <p:cNvPr id="2050" name="Picture 2" descr="Architecture Diagram"/>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1325" y="197919"/>
            <a:ext cx="8724670" cy="6583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spTree>
    <p:extLst>
      <p:ext uri="{BB962C8B-B14F-4D97-AF65-F5344CB8AC3E}">
        <p14:creationId xmlns:p14="http://schemas.microsoft.com/office/powerpoint/2010/main" val="11239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t>Pods</a:t>
            </a:r>
          </a:p>
        </p:txBody>
      </p:sp>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pic>
        <p:nvPicPr>
          <p:cNvPr id="6" name="Picture 5"/>
          <p:cNvPicPr>
            <a:picLocks noChangeAspect="1"/>
          </p:cNvPicPr>
          <p:nvPr/>
        </p:nvPicPr>
        <p:blipFill>
          <a:blip r:embed="rId2"/>
          <a:stretch>
            <a:fillRect/>
          </a:stretch>
        </p:blipFill>
        <p:spPr>
          <a:xfrm>
            <a:off x="1014412" y="1352550"/>
            <a:ext cx="10163175" cy="4152900"/>
          </a:xfrm>
          <a:prstGeom prst="rect">
            <a:avLst/>
          </a:prstGeom>
        </p:spPr>
      </p:pic>
    </p:spTree>
    <p:extLst>
      <p:ext uri="{BB962C8B-B14F-4D97-AF65-F5344CB8AC3E}">
        <p14:creationId xmlns:p14="http://schemas.microsoft.com/office/powerpoint/2010/main" val="21524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Content Placeholder 2"/>
          <p:cNvSpPr>
            <a:spLocks noGrp="1"/>
          </p:cNvSpPr>
          <p:nvPr>
            <p:ph idx="1"/>
          </p:nvPr>
        </p:nvSpPr>
        <p:spPr/>
        <p:txBody>
          <a:bodyPr>
            <a:normAutofit/>
          </a:bodyPr>
          <a:lstStyle/>
          <a:p>
            <a:r>
              <a:rPr lang="en-US" dirty="0"/>
              <a:t>Small group of containers &amp; volumes</a:t>
            </a:r>
          </a:p>
          <a:p>
            <a:pPr lvl="1"/>
            <a:r>
              <a:rPr lang="en-US" dirty="0"/>
              <a:t>Tightly coupled</a:t>
            </a:r>
          </a:p>
          <a:p>
            <a:pPr lvl="1"/>
            <a:r>
              <a:rPr lang="en-US" dirty="0"/>
              <a:t>Always on the same node</a:t>
            </a:r>
          </a:p>
          <a:p>
            <a:r>
              <a:rPr lang="en-US" dirty="0"/>
              <a:t>Atomic unit of cluster scheduling &amp; placement</a:t>
            </a:r>
          </a:p>
          <a:p>
            <a:r>
              <a:rPr lang="en-US" dirty="0"/>
              <a:t>Shared namespace, IP and localhost</a:t>
            </a:r>
          </a:p>
          <a:p>
            <a:r>
              <a:rPr lang="en-US" dirty="0"/>
              <a:t>Ephemeral</a:t>
            </a:r>
          </a:p>
          <a:p>
            <a:pPr marL="0" indent="0">
              <a:buNone/>
            </a:pPr>
            <a:endParaRPr lang="en-US" dirty="0"/>
          </a:p>
        </p:txBody>
      </p:sp>
      <p:pic>
        <p:nvPicPr>
          <p:cNvPr id="7" name="Picture 6"/>
          <p:cNvPicPr>
            <a:picLocks noChangeAspect="1"/>
          </p:cNvPicPr>
          <p:nvPr/>
        </p:nvPicPr>
        <p:blipFill>
          <a:blip r:embed="rId2"/>
          <a:stretch>
            <a:fillRect/>
          </a:stretch>
        </p:blipFill>
        <p:spPr>
          <a:xfrm>
            <a:off x="6990010" y="2525615"/>
            <a:ext cx="4568718" cy="1561644"/>
          </a:xfrm>
          <a:prstGeom prst="rect">
            <a:avLst/>
          </a:prstGeom>
        </p:spPr>
      </p:pic>
    </p:spTree>
    <p:extLst>
      <p:ext uri="{BB962C8B-B14F-4D97-AF65-F5344CB8AC3E}">
        <p14:creationId xmlns:p14="http://schemas.microsoft.com/office/powerpoint/2010/main" val="218110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t>Nodes</a:t>
            </a:r>
          </a:p>
        </p:txBody>
      </p:sp>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pic>
        <p:nvPicPr>
          <p:cNvPr id="3" name="Picture 2"/>
          <p:cNvPicPr>
            <a:picLocks noChangeAspect="1"/>
          </p:cNvPicPr>
          <p:nvPr/>
        </p:nvPicPr>
        <p:blipFill>
          <a:blip r:embed="rId2"/>
          <a:stretch>
            <a:fillRect/>
          </a:stretch>
        </p:blipFill>
        <p:spPr>
          <a:xfrm>
            <a:off x="2078831" y="1283042"/>
            <a:ext cx="7362825" cy="4511855"/>
          </a:xfrm>
          <a:prstGeom prst="rect">
            <a:avLst/>
          </a:prstGeom>
        </p:spPr>
      </p:pic>
    </p:spTree>
    <p:extLst>
      <p:ext uri="{BB962C8B-B14F-4D97-AF65-F5344CB8AC3E}">
        <p14:creationId xmlns:p14="http://schemas.microsoft.com/office/powerpoint/2010/main" val="268173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Nodes</a:t>
            </a:r>
          </a:p>
        </p:txBody>
      </p:sp>
      <p:sp>
        <p:nvSpPr>
          <p:cNvPr id="3" name="Content Placeholder 2"/>
          <p:cNvSpPr>
            <a:spLocks noGrp="1"/>
          </p:cNvSpPr>
          <p:nvPr>
            <p:ph idx="1"/>
          </p:nvPr>
        </p:nvSpPr>
        <p:spPr/>
        <p:txBody>
          <a:bodyPr>
            <a:normAutofit/>
          </a:bodyPr>
          <a:lstStyle/>
          <a:p>
            <a:r>
              <a:rPr lang="en-US" dirty="0"/>
              <a:t>Worker Machine</a:t>
            </a:r>
          </a:p>
          <a:p>
            <a:r>
              <a:rPr lang="en-US" dirty="0"/>
              <a:t>Physical or Virtual</a:t>
            </a:r>
          </a:p>
          <a:p>
            <a:r>
              <a:rPr lang="en-US" dirty="0"/>
              <a:t>Each node runs </a:t>
            </a:r>
            <a:r>
              <a:rPr lang="en-US" dirty="0" err="1"/>
              <a:t>kubelet</a:t>
            </a:r>
            <a:endParaRPr lang="en-US" dirty="0"/>
          </a:p>
          <a:p>
            <a:pPr lvl="1"/>
            <a:r>
              <a:rPr lang="en-US" dirty="0"/>
              <a:t>Manages pods, containers, images and volumes</a:t>
            </a:r>
          </a:p>
          <a:p>
            <a:r>
              <a:rPr lang="en-US" dirty="0"/>
              <a:t>Each node runs </a:t>
            </a:r>
            <a:r>
              <a:rPr lang="en-US" dirty="0" err="1"/>
              <a:t>kube</a:t>
            </a:r>
            <a:r>
              <a:rPr lang="en-US" dirty="0"/>
              <a:t>-proxy</a:t>
            </a:r>
          </a:p>
          <a:p>
            <a:pPr lvl="1"/>
            <a:r>
              <a:rPr lang="en-US" dirty="0"/>
              <a:t>Simple network proxy and load balancer supporting services</a:t>
            </a:r>
          </a:p>
          <a:p>
            <a:pPr marL="0" indent="0">
              <a:buNone/>
            </a:pPr>
            <a:endParaRPr lang="en-US" dirty="0"/>
          </a:p>
        </p:txBody>
      </p:sp>
      <p:pic>
        <p:nvPicPr>
          <p:cNvPr id="5" name="Picture 4"/>
          <p:cNvPicPr>
            <a:picLocks noChangeAspect="1"/>
          </p:cNvPicPr>
          <p:nvPr/>
        </p:nvPicPr>
        <p:blipFill>
          <a:blip r:embed="rId2"/>
          <a:stretch>
            <a:fillRect/>
          </a:stretch>
        </p:blipFill>
        <p:spPr>
          <a:xfrm>
            <a:off x="7483876" y="1279345"/>
            <a:ext cx="4110430" cy="2518825"/>
          </a:xfrm>
          <a:prstGeom prst="rect">
            <a:avLst/>
          </a:prstGeom>
        </p:spPr>
      </p:pic>
    </p:spTree>
    <p:extLst>
      <p:ext uri="{BB962C8B-B14F-4D97-AF65-F5344CB8AC3E}">
        <p14:creationId xmlns:p14="http://schemas.microsoft.com/office/powerpoint/2010/main" val="148928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Let Me Contain That For You (LMCTFY) Open-Source version of Google's container stack, providing Linux application containers. </a:t>
            </a:r>
          </a:p>
          <a:p>
            <a:r>
              <a:rPr lang="en-US" dirty="0"/>
              <a:t>Applications can be made “container aware,” creating and managing their own </a:t>
            </a:r>
            <a:r>
              <a:rPr lang="en-US" dirty="0" err="1"/>
              <a:t>subcontainers</a:t>
            </a:r>
            <a:r>
              <a:rPr lang="en-US" dirty="0"/>
              <a:t>. </a:t>
            </a:r>
          </a:p>
          <a:p>
            <a:r>
              <a:rPr lang="en-US" dirty="0"/>
              <a:t>Active deployment in LMCTFY stopped in 2015 after Google started contributing core LMCTFY concepts to </a:t>
            </a:r>
            <a:r>
              <a:rPr lang="en-US" dirty="0" err="1"/>
              <a:t>libcontainer</a:t>
            </a:r>
            <a:r>
              <a:rPr lang="en-US" dirty="0"/>
              <a:t>.</a:t>
            </a:r>
          </a:p>
          <a:p>
            <a:r>
              <a:rPr lang="en-US" dirty="0"/>
              <a:t>Which is now part of the Open Container Foundation.</a:t>
            </a:r>
          </a:p>
        </p:txBody>
      </p:sp>
      <p:sp>
        <p:nvSpPr>
          <p:cNvPr id="8" name="Text Placeholder 7"/>
          <p:cNvSpPr>
            <a:spLocks noGrp="1"/>
          </p:cNvSpPr>
          <p:nvPr>
            <p:ph type="body" sz="half" idx="2"/>
          </p:nvPr>
        </p:nvSpPr>
        <p:spPr/>
        <p:txBody>
          <a:bodyPr/>
          <a:lstStyle/>
          <a:p>
            <a:r>
              <a:rPr lang="en-US" dirty="0"/>
              <a:t>2013: LMCTFY</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2287146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1474" y="6430060"/>
            <a:ext cx="10383212" cy="276999"/>
          </a:xfrm>
          <a:prstGeom prst="rect">
            <a:avLst/>
          </a:prstGeom>
        </p:spPr>
        <p:txBody>
          <a:bodyPr wrap="square">
            <a:spAutoFit/>
          </a:bodyPr>
          <a:lstStyle/>
          <a:p>
            <a:r>
              <a:rPr lang="en-US" sz="1200" dirty="0"/>
              <a:t>Source: https://github.com/kubernetes/kubernetes/blob/release-1.4/docs/design/architecture.md</a:t>
            </a:r>
          </a:p>
        </p:txBody>
      </p:sp>
      <p:pic>
        <p:nvPicPr>
          <p:cNvPr id="4" name="Picture 3"/>
          <p:cNvPicPr>
            <a:picLocks noChangeAspect="1"/>
          </p:cNvPicPr>
          <p:nvPr/>
        </p:nvPicPr>
        <p:blipFill>
          <a:blip r:embed="rId2"/>
          <a:stretch>
            <a:fillRect/>
          </a:stretch>
        </p:blipFill>
        <p:spPr>
          <a:xfrm>
            <a:off x="2175653" y="830022"/>
            <a:ext cx="7169181" cy="5449129"/>
          </a:xfrm>
          <a:prstGeom prst="rect">
            <a:avLst/>
          </a:prstGeom>
        </p:spPr>
      </p:pic>
      <p:sp>
        <p:nvSpPr>
          <p:cNvPr id="2" name="Title 1"/>
          <p:cNvSpPr>
            <a:spLocks noGrp="1"/>
          </p:cNvSpPr>
          <p:nvPr>
            <p:ph type="title" idx="4294967295"/>
          </p:nvPr>
        </p:nvSpPr>
        <p:spPr>
          <a:xfrm>
            <a:off x="609600" y="411163"/>
            <a:ext cx="10301288" cy="542925"/>
          </a:xfrm>
        </p:spPr>
        <p:txBody>
          <a:bodyPr/>
          <a:lstStyle/>
          <a:p>
            <a:r>
              <a:rPr lang="en-US" dirty="0">
                <a:solidFill>
                  <a:schemeClr val="tx1"/>
                </a:solidFill>
              </a:rPr>
              <a:t>Master Node</a:t>
            </a:r>
          </a:p>
        </p:txBody>
      </p:sp>
    </p:spTree>
    <p:extLst>
      <p:ext uri="{BB962C8B-B14F-4D97-AF65-F5344CB8AC3E}">
        <p14:creationId xmlns:p14="http://schemas.microsoft.com/office/powerpoint/2010/main" val="329809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72585" y="250795"/>
            <a:ext cx="4553237" cy="3460811"/>
          </a:xfrm>
          <a:prstGeom prst="rect">
            <a:avLst/>
          </a:prstGeom>
        </p:spPr>
      </p:pic>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fontScale="85000" lnSpcReduction="10000"/>
          </a:bodyPr>
          <a:lstStyle/>
          <a:p>
            <a:r>
              <a:rPr lang="en-US" dirty="0"/>
              <a:t>Controls the cluster</a:t>
            </a:r>
          </a:p>
          <a:p>
            <a:r>
              <a:rPr lang="en-US" dirty="0"/>
              <a:t>Schedules all pods within the cluster</a:t>
            </a:r>
          </a:p>
          <a:p>
            <a:r>
              <a:rPr lang="en-US" dirty="0"/>
              <a:t>Not currently H/A (This is changing)</a:t>
            </a:r>
          </a:p>
          <a:p>
            <a:r>
              <a:rPr lang="en-US" dirty="0"/>
              <a:t>Very modular</a:t>
            </a:r>
          </a:p>
          <a:p>
            <a:r>
              <a:rPr lang="en-US" dirty="0"/>
              <a:t>Provides control and introspection of the cluster through REST API</a:t>
            </a:r>
          </a:p>
          <a:p>
            <a:r>
              <a:rPr lang="en-US" dirty="0"/>
              <a:t>Permanent master state managed by </a:t>
            </a:r>
            <a:r>
              <a:rPr lang="en-US" dirty="0" err="1"/>
              <a:t>etcd</a:t>
            </a:r>
            <a:r>
              <a:rPr lang="en-US" dirty="0"/>
              <a:t> </a:t>
            </a:r>
          </a:p>
          <a:p>
            <a:r>
              <a:rPr lang="en-US" dirty="0"/>
              <a:t>All other cluster-level functions are currently performed by the Controller Manager.</a:t>
            </a:r>
          </a:p>
          <a:p>
            <a:pPr lvl="1"/>
            <a:r>
              <a:rPr lang="en-US" dirty="0"/>
              <a:t>Endpoints objects are created and updated by the endpoints controller</a:t>
            </a:r>
          </a:p>
          <a:p>
            <a:pPr lvl="1"/>
            <a:r>
              <a:rPr lang="en-US" dirty="0"/>
              <a:t>Nodes are discovered, managed, and monitored by the node controller.</a:t>
            </a:r>
          </a:p>
          <a:p>
            <a:pPr lvl="1"/>
            <a:r>
              <a:rPr lang="en-US" dirty="0"/>
              <a:t>Replication Controller</a:t>
            </a:r>
          </a:p>
        </p:txBody>
      </p:sp>
    </p:spTree>
    <p:extLst>
      <p:ext uri="{BB962C8B-B14F-4D97-AF65-F5344CB8AC3E}">
        <p14:creationId xmlns:p14="http://schemas.microsoft.com/office/powerpoint/2010/main" val="920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2" name="Title 1"/>
          <p:cNvSpPr>
            <a:spLocks noGrp="1"/>
          </p:cNvSpPr>
          <p:nvPr>
            <p:ph type="title"/>
          </p:nvPr>
        </p:nvSpPr>
        <p:spPr/>
        <p:txBody>
          <a:bodyPr/>
          <a:lstStyle/>
          <a:p>
            <a:r>
              <a:rPr lang="en-US" dirty="0"/>
              <a:t>Pod Networking</a:t>
            </a:r>
          </a:p>
        </p:txBody>
      </p:sp>
      <p:sp>
        <p:nvSpPr>
          <p:cNvPr id="630" name="Shape 630"/>
          <p:cNvSpPr txBox="1">
            <a:spLocks noGrp="1"/>
          </p:cNvSpPr>
          <p:nvPr>
            <p:ph idx="1"/>
          </p:nvPr>
        </p:nvSpPr>
        <p:spPr>
          <a:xfrm>
            <a:off x="1295400" y="1981201"/>
            <a:ext cx="6175325" cy="4327320"/>
          </a:xfrm>
          <a:prstGeom prst="rect">
            <a:avLst/>
          </a:prstGeom>
          <a:noFill/>
          <a:ln>
            <a:noFill/>
          </a:ln>
        </p:spPr>
        <p:txBody>
          <a:bodyPr vert="horz" lIns="91425" tIns="91425" rIns="91425" bIns="91425" rtlCol="0" anchor="t" anchorCtr="0">
            <a:noAutofit/>
          </a:bodyPr>
          <a:lstStyle/>
          <a:p>
            <a:pPr marL="0" indent="0">
              <a:buSzPct val="25000"/>
              <a:buNone/>
            </a:pPr>
            <a:r>
              <a:rPr lang="en-US" sz="2400" dirty="0">
                <a:solidFill>
                  <a:srgbClr val="222222"/>
                </a:solidFill>
              </a:rPr>
              <a:t>Pod IPs are </a:t>
            </a:r>
            <a:r>
              <a:rPr lang="en-US" sz="2400" b="1" dirty="0">
                <a:solidFill>
                  <a:srgbClr val="222222"/>
                </a:solidFill>
              </a:rPr>
              <a:t>routable</a:t>
            </a:r>
          </a:p>
          <a:p>
            <a:pPr marL="444500" indent="-342900"/>
            <a:r>
              <a:rPr lang="en-US" sz="2000" dirty="0">
                <a:solidFill>
                  <a:srgbClr val="222222"/>
                </a:solidFill>
              </a:rPr>
              <a:t>Docker default is private IP</a:t>
            </a:r>
            <a:endParaRPr sz="1000" dirty="0">
              <a:solidFill>
                <a:srgbClr val="222222"/>
              </a:solidFill>
            </a:endParaRPr>
          </a:p>
          <a:p>
            <a:pPr marL="0" indent="0">
              <a:buSzPct val="25000"/>
              <a:buNone/>
            </a:pPr>
            <a:r>
              <a:rPr lang="en-US" sz="2400" dirty="0">
                <a:solidFill>
                  <a:srgbClr val="222222"/>
                </a:solidFill>
              </a:rPr>
              <a:t>Pods can reach each other without NAT</a:t>
            </a:r>
          </a:p>
          <a:p>
            <a:pPr marL="457200" indent="-355600"/>
            <a:r>
              <a:rPr lang="en-US" sz="2000" dirty="0">
                <a:solidFill>
                  <a:srgbClr val="222222"/>
                </a:solidFill>
              </a:rPr>
              <a:t>even across nodes</a:t>
            </a:r>
            <a:endParaRPr sz="1000" dirty="0">
              <a:solidFill>
                <a:srgbClr val="222222"/>
              </a:solidFill>
            </a:endParaRPr>
          </a:p>
          <a:p>
            <a:pPr marL="0" indent="0">
              <a:buSzPct val="25000"/>
              <a:buNone/>
            </a:pPr>
            <a:r>
              <a:rPr lang="en-US" sz="2400" dirty="0">
                <a:solidFill>
                  <a:srgbClr val="222222"/>
                </a:solidFill>
              </a:rPr>
              <a:t>No brokering of port numbers</a:t>
            </a:r>
            <a:endParaRPr sz="2400" dirty="0">
              <a:solidFill>
                <a:srgbClr val="222222"/>
              </a:solidFill>
            </a:endParaRPr>
          </a:p>
          <a:p>
            <a:pPr marL="0" indent="0">
              <a:buSzPct val="25000"/>
              <a:buNone/>
            </a:pPr>
            <a:r>
              <a:rPr lang="en-US" sz="2400" dirty="0">
                <a:solidFill>
                  <a:srgbClr val="222222"/>
                </a:solidFill>
              </a:rPr>
              <a:t>This, fundamental requirement is a lessoned learned from Borg &amp; Omega</a:t>
            </a:r>
          </a:p>
          <a:p>
            <a:pPr marL="457200" indent="-355600"/>
            <a:r>
              <a:rPr lang="en-US" sz="2000" dirty="0">
                <a:solidFill>
                  <a:srgbClr val="222222"/>
                </a:solidFill>
              </a:rPr>
              <a:t>several SDN solutions</a:t>
            </a:r>
          </a:p>
        </p:txBody>
      </p:sp>
      <p:grpSp>
        <p:nvGrpSpPr>
          <p:cNvPr id="631" name="Shape 631"/>
          <p:cNvGrpSpPr/>
          <p:nvPr/>
        </p:nvGrpSpPr>
        <p:grpSpPr>
          <a:xfrm>
            <a:off x="6516013" y="1629188"/>
            <a:ext cx="1808272" cy="1057935"/>
            <a:chOff x="7511125" y="2243400"/>
            <a:chExt cx="3492898" cy="1888499"/>
          </a:xfrm>
        </p:grpSpPr>
        <p:sp>
          <p:nvSpPr>
            <p:cNvPr id="632" name="Shape 63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3" name="Shape 633"/>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4" name="Shape 634"/>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35" name="Shape 635"/>
          <p:cNvGrpSpPr/>
          <p:nvPr/>
        </p:nvGrpSpPr>
        <p:grpSpPr>
          <a:xfrm>
            <a:off x="9319213" y="1629188"/>
            <a:ext cx="1808272" cy="1057935"/>
            <a:chOff x="7511125" y="2243400"/>
            <a:chExt cx="3492898" cy="1888499"/>
          </a:xfrm>
        </p:grpSpPr>
        <p:sp>
          <p:nvSpPr>
            <p:cNvPr id="636" name="Shape 636"/>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7" name="Shape 637"/>
            <p:cNvSpPr/>
            <p:nvPr/>
          </p:nvSpPr>
          <p:spPr>
            <a:xfrm>
              <a:off x="7766700" y="2498975"/>
              <a:ext cx="1377300" cy="1363200"/>
            </a:xfrm>
            <a:prstGeom prst="roundRect">
              <a:avLst>
                <a:gd name="adj" fmla="val 16667"/>
              </a:avLst>
            </a:prstGeom>
            <a:solidFill>
              <a:srgbClr val="0F9D5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8" name="Shape 638"/>
            <p:cNvSpPr/>
            <p:nvPr/>
          </p:nvSpPr>
          <p:spPr>
            <a:xfrm>
              <a:off x="9381575" y="2498975"/>
              <a:ext cx="1377300" cy="1363200"/>
            </a:xfrm>
            <a:prstGeom prst="roundRect">
              <a:avLst>
                <a:gd name="adj" fmla="val 16667"/>
              </a:avLst>
            </a:prstGeom>
            <a:solidFill>
              <a:srgbClr val="0F9D5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39" name="Shape 639"/>
          <p:cNvGrpSpPr/>
          <p:nvPr/>
        </p:nvGrpSpPr>
        <p:grpSpPr>
          <a:xfrm>
            <a:off x="6516013" y="3588023"/>
            <a:ext cx="1808272" cy="1057935"/>
            <a:chOff x="7511125" y="2243400"/>
            <a:chExt cx="3492898" cy="1888499"/>
          </a:xfrm>
        </p:grpSpPr>
        <p:sp>
          <p:nvSpPr>
            <p:cNvPr id="640" name="Shape 64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1" name="Shape 641"/>
            <p:cNvSpPr/>
            <p:nvPr/>
          </p:nvSpPr>
          <p:spPr>
            <a:xfrm>
              <a:off x="7766700" y="2498975"/>
              <a:ext cx="1377300" cy="1363200"/>
            </a:xfrm>
            <a:prstGeom prst="roundRect">
              <a:avLst>
                <a:gd name="adj" fmla="val 16667"/>
              </a:avLst>
            </a:prstGeom>
            <a:solidFill>
              <a:srgbClr val="4285F4"/>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2" name="Shape 642"/>
            <p:cNvSpPr/>
            <p:nvPr/>
          </p:nvSpPr>
          <p:spPr>
            <a:xfrm>
              <a:off x="9381575" y="2498975"/>
              <a:ext cx="1377300" cy="1363200"/>
            </a:xfrm>
            <a:prstGeom prst="roundRect">
              <a:avLst>
                <a:gd name="adj" fmla="val 16667"/>
              </a:avLst>
            </a:prstGeom>
            <a:solidFill>
              <a:srgbClr val="4285F4"/>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43" name="Shape 643"/>
          <p:cNvGrpSpPr/>
          <p:nvPr/>
        </p:nvGrpSpPr>
        <p:grpSpPr>
          <a:xfrm>
            <a:off x="9319213" y="3588023"/>
            <a:ext cx="1808272" cy="1057935"/>
            <a:chOff x="7511125" y="2243400"/>
            <a:chExt cx="3492898" cy="1888499"/>
          </a:xfrm>
        </p:grpSpPr>
        <p:sp>
          <p:nvSpPr>
            <p:cNvPr id="644" name="Shape 644"/>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5" name="Shape 645"/>
            <p:cNvSpPr/>
            <p:nvPr/>
          </p:nvSpPr>
          <p:spPr>
            <a:xfrm>
              <a:off x="7766700" y="2498975"/>
              <a:ext cx="1377300" cy="1363200"/>
            </a:xfrm>
            <a:prstGeom prst="roundRect">
              <a:avLst>
                <a:gd name="adj" fmla="val 16667"/>
              </a:avLst>
            </a:prstGeom>
            <a:solidFill>
              <a:srgbClr val="F4B4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6" name="Shape 646"/>
            <p:cNvSpPr/>
            <p:nvPr/>
          </p:nvSpPr>
          <p:spPr>
            <a:xfrm>
              <a:off x="9381575" y="2498975"/>
              <a:ext cx="1377300" cy="1363200"/>
            </a:xfrm>
            <a:prstGeom prst="roundRect">
              <a:avLst>
                <a:gd name="adj" fmla="val 16667"/>
              </a:avLst>
            </a:prstGeom>
            <a:solidFill>
              <a:srgbClr val="F4B4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647" name="Shape 647"/>
          <p:cNvCxnSpPr>
            <a:stCxn id="632" idx="3"/>
            <a:endCxn id="636" idx="1"/>
          </p:cNvCxnSpPr>
          <p:nvPr/>
        </p:nvCxnSpPr>
        <p:spPr>
          <a:xfrm>
            <a:off x="8324286" y="2158155"/>
            <a:ext cx="994800" cy="0"/>
          </a:xfrm>
          <a:prstGeom prst="straightConnector1">
            <a:avLst/>
          </a:prstGeom>
          <a:noFill/>
          <a:ln w="38100" cap="flat" cmpd="sng">
            <a:solidFill>
              <a:schemeClr val="accent1"/>
            </a:solidFill>
            <a:prstDash val="solid"/>
            <a:round/>
            <a:headEnd type="triangle" w="lg" len="lg"/>
            <a:tailEnd type="triangle" w="lg" len="lg"/>
          </a:ln>
        </p:spPr>
      </p:cxnSp>
      <p:cxnSp>
        <p:nvCxnSpPr>
          <p:cNvPr id="648" name="Shape 648"/>
          <p:cNvCxnSpPr>
            <a:stCxn id="640" idx="3"/>
            <a:endCxn id="644" idx="1"/>
          </p:cNvCxnSpPr>
          <p:nvPr/>
        </p:nvCxnSpPr>
        <p:spPr>
          <a:xfrm>
            <a:off x="8324286" y="4116990"/>
            <a:ext cx="994800" cy="0"/>
          </a:xfrm>
          <a:prstGeom prst="straightConnector1">
            <a:avLst/>
          </a:prstGeom>
          <a:noFill/>
          <a:ln w="38100" cap="flat" cmpd="sng">
            <a:solidFill>
              <a:schemeClr val="accent1"/>
            </a:solidFill>
            <a:prstDash val="solid"/>
            <a:round/>
            <a:headEnd type="triangle" w="lg" len="lg"/>
            <a:tailEnd type="triangle" w="lg" len="lg"/>
          </a:ln>
        </p:spPr>
      </p:cxnSp>
      <p:cxnSp>
        <p:nvCxnSpPr>
          <p:cNvPr id="649" name="Shape 649"/>
          <p:cNvCxnSpPr>
            <a:stCxn id="644" idx="0"/>
            <a:endCxn id="636" idx="2"/>
          </p:cNvCxnSpPr>
          <p:nvPr/>
        </p:nvCxnSpPr>
        <p:spPr>
          <a:xfrm rot="10800000">
            <a:off x="10223349" y="2687122"/>
            <a:ext cx="0" cy="900900"/>
          </a:xfrm>
          <a:prstGeom prst="straightConnector1">
            <a:avLst/>
          </a:prstGeom>
          <a:noFill/>
          <a:ln w="38100" cap="flat" cmpd="sng">
            <a:solidFill>
              <a:schemeClr val="accent1"/>
            </a:solidFill>
            <a:prstDash val="solid"/>
            <a:round/>
            <a:headEnd type="triangle" w="lg" len="lg"/>
            <a:tailEnd type="triangle" w="lg" len="lg"/>
          </a:ln>
        </p:spPr>
      </p:cxnSp>
      <p:cxnSp>
        <p:nvCxnSpPr>
          <p:cNvPr id="650" name="Shape 650"/>
          <p:cNvCxnSpPr>
            <a:stCxn id="640" idx="0"/>
            <a:endCxn id="632" idx="2"/>
          </p:cNvCxnSpPr>
          <p:nvPr/>
        </p:nvCxnSpPr>
        <p:spPr>
          <a:xfrm rot="10800000">
            <a:off x="7420150" y="2687122"/>
            <a:ext cx="0" cy="900900"/>
          </a:xfrm>
          <a:prstGeom prst="straightConnector1">
            <a:avLst/>
          </a:prstGeom>
          <a:noFill/>
          <a:ln w="38100" cap="flat" cmpd="sng">
            <a:solidFill>
              <a:schemeClr val="accent1"/>
            </a:solidFill>
            <a:prstDash val="solid"/>
            <a:round/>
            <a:headEnd type="triangle" w="lg" len="lg"/>
            <a:tailEnd type="triangle" w="lg" len="lg"/>
          </a:ln>
        </p:spPr>
      </p:cxnSp>
      <p:cxnSp>
        <p:nvCxnSpPr>
          <p:cNvPr id="651" name="Shape 651"/>
          <p:cNvCxnSpPr/>
          <p:nvPr/>
        </p:nvCxnSpPr>
        <p:spPr>
          <a:xfrm rot="10800000">
            <a:off x="8333297" y="2693885"/>
            <a:ext cx="972297" cy="913800"/>
          </a:xfrm>
          <a:prstGeom prst="straightConnector1">
            <a:avLst/>
          </a:prstGeom>
          <a:noFill/>
          <a:ln w="38100" cap="flat" cmpd="sng">
            <a:solidFill>
              <a:schemeClr val="accent1"/>
            </a:solidFill>
            <a:prstDash val="solid"/>
            <a:round/>
            <a:headEnd type="triangle" w="lg" len="lg"/>
            <a:tailEnd type="triangle" w="lg" len="lg"/>
          </a:ln>
        </p:spPr>
      </p:cxnSp>
      <p:cxnSp>
        <p:nvCxnSpPr>
          <p:cNvPr id="652" name="Shape 652"/>
          <p:cNvCxnSpPr/>
          <p:nvPr/>
        </p:nvCxnSpPr>
        <p:spPr>
          <a:xfrm rot="10800000" flipH="1">
            <a:off x="8336023" y="2680817"/>
            <a:ext cx="972297" cy="913800"/>
          </a:xfrm>
          <a:prstGeom prst="straightConnector1">
            <a:avLst/>
          </a:prstGeom>
          <a:noFill/>
          <a:ln w="38100" cap="flat" cmpd="sng">
            <a:solidFill>
              <a:schemeClr val="accent1"/>
            </a:solidFill>
            <a:prstDash val="solid"/>
            <a:round/>
            <a:headEnd type="triangle" w="lg" len="lg"/>
            <a:tailEnd type="triangle" w="lg" len="lg"/>
          </a:ln>
        </p:spPr>
      </p:cxnSp>
    </p:spTree>
    <p:extLst>
      <p:ext uri="{BB962C8B-B14F-4D97-AF65-F5344CB8AC3E}">
        <p14:creationId xmlns:p14="http://schemas.microsoft.com/office/powerpoint/2010/main" val="10139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2" name="Title 1"/>
          <p:cNvSpPr>
            <a:spLocks noGrp="1"/>
          </p:cNvSpPr>
          <p:nvPr>
            <p:ph type="title"/>
          </p:nvPr>
        </p:nvSpPr>
        <p:spPr>
          <a:xfrm>
            <a:off x="1295400" y="503853"/>
            <a:ext cx="9601200" cy="500997"/>
          </a:xfrm>
        </p:spPr>
        <p:txBody>
          <a:bodyPr>
            <a:normAutofit fontScale="90000"/>
          </a:bodyPr>
          <a:lstStyle/>
          <a:p>
            <a:r>
              <a:rPr lang="en-US" dirty="0"/>
              <a:t>Labels</a:t>
            </a:r>
          </a:p>
        </p:txBody>
      </p:sp>
      <p:sp>
        <p:nvSpPr>
          <p:cNvPr id="659" name="Shape 659"/>
          <p:cNvSpPr txBox="1">
            <a:spLocks noGrp="1"/>
          </p:cNvSpPr>
          <p:nvPr>
            <p:ph idx="1"/>
          </p:nvPr>
        </p:nvSpPr>
        <p:spPr>
          <a:xfrm>
            <a:off x="1295400" y="2330491"/>
            <a:ext cx="9601200" cy="3460709"/>
          </a:xfrm>
          <a:prstGeom prst="rect">
            <a:avLst/>
          </a:prstGeom>
          <a:noFill/>
          <a:ln>
            <a:noFill/>
          </a:ln>
        </p:spPr>
        <p:txBody>
          <a:bodyPr vert="horz" lIns="91425" tIns="91425" rIns="91425" bIns="91425" rtlCol="0" anchor="t" anchorCtr="0">
            <a:noAutofit/>
          </a:bodyPr>
          <a:lstStyle/>
          <a:p>
            <a:pPr marL="0" indent="0">
              <a:buSzPct val="25000"/>
              <a:buNone/>
            </a:pPr>
            <a:r>
              <a:rPr lang="en-US" sz="2400" dirty="0">
                <a:solidFill>
                  <a:srgbClr val="222222"/>
                </a:solidFill>
              </a:rPr>
              <a:t>Arbitrary metadata</a:t>
            </a:r>
            <a:endParaRPr sz="1000" dirty="0">
              <a:solidFill>
                <a:srgbClr val="222222"/>
              </a:solidFill>
            </a:endParaRPr>
          </a:p>
          <a:p>
            <a:pPr marL="0" indent="0">
              <a:buSzPct val="25000"/>
              <a:buNone/>
            </a:pPr>
            <a:r>
              <a:rPr lang="en-US" sz="2400" dirty="0">
                <a:solidFill>
                  <a:srgbClr val="222222"/>
                </a:solidFill>
              </a:rPr>
              <a:t>Attached to any API object</a:t>
            </a:r>
            <a:endParaRPr sz="1000" dirty="0">
              <a:solidFill>
                <a:srgbClr val="222222"/>
              </a:solidFill>
            </a:endParaRPr>
          </a:p>
          <a:p>
            <a:pPr marL="0" indent="0">
              <a:buSzPct val="25000"/>
              <a:buNone/>
            </a:pPr>
            <a:r>
              <a:rPr lang="en-US" sz="2400" dirty="0">
                <a:solidFill>
                  <a:srgbClr val="222222"/>
                </a:solidFill>
              </a:rPr>
              <a:t>Generally represent identity</a:t>
            </a:r>
            <a:endParaRPr sz="1000" dirty="0">
              <a:solidFill>
                <a:srgbClr val="222222"/>
              </a:solidFill>
            </a:endParaRPr>
          </a:p>
          <a:p>
            <a:pPr marL="0" indent="0">
              <a:buSzPct val="25000"/>
              <a:buNone/>
            </a:pPr>
            <a:r>
              <a:rPr lang="en-US" sz="2400" dirty="0" err="1">
                <a:solidFill>
                  <a:srgbClr val="222222"/>
                </a:solidFill>
              </a:rPr>
              <a:t>Queryable</a:t>
            </a:r>
            <a:r>
              <a:rPr lang="en-US" sz="2400" dirty="0">
                <a:solidFill>
                  <a:srgbClr val="222222"/>
                </a:solidFill>
              </a:rPr>
              <a:t> by selectors</a:t>
            </a:r>
          </a:p>
          <a:p>
            <a:pPr marL="457200" indent="-355600"/>
            <a:r>
              <a:rPr lang="en-US" sz="2000" dirty="0">
                <a:solidFill>
                  <a:srgbClr val="222222"/>
                </a:solidFill>
              </a:rPr>
              <a:t>think SQL ‘</a:t>
            </a:r>
            <a:r>
              <a:rPr lang="en-US" sz="2000" i="1" dirty="0">
                <a:solidFill>
                  <a:srgbClr val="222222"/>
                </a:solidFill>
              </a:rPr>
              <a:t>select ... where ...</a:t>
            </a:r>
            <a:r>
              <a:rPr lang="en-US" sz="2000" dirty="0">
                <a:solidFill>
                  <a:srgbClr val="222222"/>
                </a:solidFill>
              </a:rPr>
              <a:t>’</a:t>
            </a:r>
          </a:p>
          <a:p>
            <a:pPr marL="0" indent="0">
              <a:buSzPct val="25000"/>
              <a:buNone/>
            </a:pPr>
            <a:r>
              <a:rPr lang="en-US" sz="2400" dirty="0">
                <a:solidFill>
                  <a:srgbClr val="222222"/>
                </a:solidFill>
              </a:rPr>
              <a:t>The only grouping mechanism</a:t>
            </a:r>
          </a:p>
          <a:p>
            <a:pPr marL="457200" indent="-355600"/>
            <a:r>
              <a:rPr lang="en-US" sz="2000" dirty="0">
                <a:solidFill>
                  <a:srgbClr val="222222"/>
                </a:solidFill>
              </a:rPr>
              <a:t>pods under a </a:t>
            </a:r>
            <a:r>
              <a:rPr lang="en-US" sz="2000" dirty="0" err="1">
                <a:solidFill>
                  <a:srgbClr val="222222"/>
                </a:solidFill>
              </a:rPr>
              <a:t>ReplicationController</a:t>
            </a:r>
            <a:endParaRPr lang="en-US" sz="2000" dirty="0">
              <a:solidFill>
                <a:srgbClr val="222222"/>
              </a:solidFill>
            </a:endParaRPr>
          </a:p>
          <a:p>
            <a:pPr marL="457200" indent="-355600"/>
            <a:r>
              <a:rPr lang="en-US" sz="2000" dirty="0">
                <a:solidFill>
                  <a:srgbClr val="222222"/>
                </a:solidFill>
              </a:rPr>
              <a:t>pods in a Service</a:t>
            </a:r>
          </a:p>
          <a:p>
            <a:pPr marL="457200" indent="-355600"/>
            <a:r>
              <a:rPr lang="en-US" sz="2000" dirty="0">
                <a:solidFill>
                  <a:srgbClr val="222222"/>
                </a:solidFill>
              </a:rPr>
              <a:t>capabilities of a node (constraints)</a:t>
            </a:r>
          </a:p>
          <a:p>
            <a:pPr marL="0" indent="0">
              <a:buSzPct val="25000"/>
              <a:buNone/>
            </a:pPr>
            <a:endParaRPr sz="1000" dirty="0">
              <a:solidFill>
                <a:srgbClr val="222222"/>
              </a:solidFill>
            </a:endParaRPr>
          </a:p>
        </p:txBody>
      </p:sp>
      <p:grpSp>
        <p:nvGrpSpPr>
          <p:cNvPr id="660" name="Shape 660"/>
          <p:cNvGrpSpPr/>
          <p:nvPr/>
        </p:nvGrpSpPr>
        <p:grpSpPr>
          <a:xfrm>
            <a:off x="7427096" y="2330491"/>
            <a:ext cx="1570706" cy="918912"/>
            <a:chOff x="7511125" y="2243400"/>
            <a:chExt cx="3492898" cy="1888499"/>
          </a:xfrm>
        </p:grpSpPr>
        <p:sp>
          <p:nvSpPr>
            <p:cNvPr id="661" name="Shape 661"/>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2" name="Shape 662"/>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3" name="Shape 663"/>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64" name="Shape 664"/>
          <p:cNvGrpSpPr/>
          <p:nvPr/>
        </p:nvGrpSpPr>
        <p:grpSpPr>
          <a:xfrm>
            <a:off x="9252291" y="2330491"/>
            <a:ext cx="1570706" cy="918912"/>
            <a:chOff x="7511125" y="2243400"/>
            <a:chExt cx="3492898" cy="1888499"/>
          </a:xfrm>
        </p:grpSpPr>
        <p:sp>
          <p:nvSpPr>
            <p:cNvPr id="665" name="Shape 665"/>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6" name="Shape 666"/>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7" name="Shape 667"/>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68" name="Shape 668"/>
          <p:cNvGrpSpPr/>
          <p:nvPr/>
        </p:nvGrpSpPr>
        <p:grpSpPr>
          <a:xfrm>
            <a:off x="7427095" y="3422288"/>
            <a:ext cx="3395902" cy="918912"/>
            <a:chOff x="7366836" y="3448670"/>
            <a:chExt cx="4145895" cy="1189377"/>
          </a:xfrm>
        </p:grpSpPr>
        <p:grpSp>
          <p:nvGrpSpPr>
            <p:cNvPr id="669" name="Shape 669"/>
            <p:cNvGrpSpPr/>
            <p:nvPr/>
          </p:nvGrpSpPr>
          <p:grpSpPr>
            <a:xfrm>
              <a:off x="7366836" y="3448670"/>
              <a:ext cx="1917601" cy="1189377"/>
              <a:chOff x="7511125" y="2243400"/>
              <a:chExt cx="3492898" cy="1888499"/>
            </a:xfrm>
          </p:grpSpPr>
          <p:sp>
            <p:nvSpPr>
              <p:cNvPr id="670" name="Shape 67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1" name="Shape 671"/>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2" name="Shape 672"/>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73" name="Shape 673"/>
            <p:cNvGrpSpPr/>
            <p:nvPr/>
          </p:nvGrpSpPr>
          <p:grpSpPr>
            <a:xfrm>
              <a:off x="9595130" y="3448670"/>
              <a:ext cx="1917601" cy="1189377"/>
              <a:chOff x="7511125" y="2243400"/>
              <a:chExt cx="3492898" cy="1888499"/>
            </a:xfrm>
          </p:grpSpPr>
          <p:sp>
            <p:nvSpPr>
              <p:cNvPr id="674" name="Shape 674"/>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5" name="Shape 675"/>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6" name="Shape 676"/>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cxnSp>
        <p:nvCxnSpPr>
          <p:cNvPr id="677" name="Shape 677"/>
          <p:cNvCxnSpPr>
            <a:stCxn id="661" idx="0"/>
          </p:cNvCxnSpPr>
          <p:nvPr/>
        </p:nvCxnSpPr>
        <p:spPr>
          <a:xfrm rot="10800000">
            <a:off x="7637049" y="1570591"/>
            <a:ext cx="575400" cy="759900"/>
          </a:xfrm>
          <a:prstGeom prst="straightConnector1">
            <a:avLst/>
          </a:prstGeom>
          <a:noFill/>
          <a:ln w="19050" cap="flat" cmpd="sng">
            <a:solidFill>
              <a:srgbClr val="C00000"/>
            </a:solidFill>
            <a:prstDash val="solid"/>
            <a:round/>
            <a:headEnd type="oval" w="lg" len="lg"/>
            <a:tailEnd type="none" w="med" len="med"/>
          </a:ln>
        </p:spPr>
      </p:cxnSp>
      <p:grpSp>
        <p:nvGrpSpPr>
          <p:cNvPr id="678" name="Shape 678"/>
          <p:cNvGrpSpPr/>
          <p:nvPr/>
        </p:nvGrpSpPr>
        <p:grpSpPr>
          <a:xfrm>
            <a:off x="6562613" y="381000"/>
            <a:ext cx="5124870" cy="1189498"/>
            <a:chOff x="6180025" y="381000"/>
            <a:chExt cx="5124870" cy="1189498"/>
          </a:xfrm>
          <a:solidFill>
            <a:schemeClr val="accent1"/>
          </a:solidFill>
        </p:grpSpPr>
        <p:sp>
          <p:nvSpPr>
            <p:cNvPr id="679" name="Shape 679"/>
            <p:cNvSpPr/>
            <p:nvPr/>
          </p:nvSpPr>
          <p:spPr>
            <a:xfrm>
              <a:off x="618002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680" name="Shape 680"/>
            <p:cNvSpPr/>
            <p:nvPr/>
          </p:nvSpPr>
          <p:spPr>
            <a:xfrm>
              <a:off x="915599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681" name="Shape 681"/>
          <p:cNvCxnSpPr>
            <a:stCxn id="665" idx="0"/>
            <a:endCxn id="680" idx="2"/>
          </p:cNvCxnSpPr>
          <p:nvPr/>
        </p:nvCxnSpPr>
        <p:spPr>
          <a:xfrm rot="10800000" flipH="1">
            <a:off x="10037644" y="1570591"/>
            <a:ext cx="575400" cy="759900"/>
          </a:xfrm>
          <a:prstGeom prst="straightConnector1">
            <a:avLst/>
          </a:prstGeom>
          <a:noFill/>
          <a:ln w="19050" cap="flat" cmpd="sng">
            <a:solidFill>
              <a:srgbClr val="C00000"/>
            </a:solidFill>
            <a:prstDash val="solid"/>
            <a:round/>
            <a:headEnd type="oval" w="lg" len="lg"/>
            <a:tailEnd type="none" w="med" len="med"/>
          </a:ln>
        </p:spPr>
      </p:cxnSp>
      <p:grpSp>
        <p:nvGrpSpPr>
          <p:cNvPr id="682" name="Shape 682"/>
          <p:cNvGrpSpPr/>
          <p:nvPr/>
        </p:nvGrpSpPr>
        <p:grpSpPr>
          <a:xfrm>
            <a:off x="6562613" y="4906600"/>
            <a:ext cx="5124870" cy="1189498"/>
            <a:chOff x="6180025" y="381000"/>
            <a:chExt cx="5124870" cy="1189498"/>
          </a:xfrm>
          <a:solidFill>
            <a:schemeClr val="accent1"/>
          </a:solidFill>
        </p:grpSpPr>
        <p:sp>
          <p:nvSpPr>
            <p:cNvPr id="683" name="Shape 683"/>
            <p:cNvSpPr/>
            <p:nvPr/>
          </p:nvSpPr>
          <p:spPr>
            <a:xfrm>
              <a:off x="618002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sp>
          <p:nvSpPr>
            <p:cNvPr id="684" name="Shape 684"/>
            <p:cNvSpPr/>
            <p:nvPr/>
          </p:nvSpPr>
          <p:spPr>
            <a:xfrm>
              <a:off x="915599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685" name="Shape 685"/>
          <p:cNvCxnSpPr>
            <a:stCxn id="670" idx="2"/>
            <a:endCxn id="683" idx="0"/>
          </p:cNvCxnSpPr>
          <p:nvPr/>
        </p:nvCxnSpPr>
        <p:spPr>
          <a:xfrm flipH="1">
            <a:off x="7637048" y="4341200"/>
            <a:ext cx="575400" cy="565500"/>
          </a:xfrm>
          <a:prstGeom prst="straightConnector1">
            <a:avLst/>
          </a:prstGeom>
          <a:noFill/>
          <a:ln w="19050" cap="flat" cmpd="sng">
            <a:solidFill>
              <a:srgbClr val="C00000"/>
            </a:solidFill>
            <a:prstDash val="solid"/>
            <a:round/>
            <a:headEnd type="oval" w="lg" len="lg"/>
            <a:tailEnd type="none" w="med" len="med"/>
          </a:ln>
        </p:spPr>
      </p:cxnSp>
      <p:cxnSp>
        <p:nvCxnSpPr>
          <p:cNvPr id="686" name="Shape 686"/>
          <p:cNvCxnSpPr>
            <a:stCxn id="674" idx="2"/>
            <a:endCxn id="684" idx="0"/>
          </p:cNvCxnSpPr>
          <p:nvPr/>
        </p:nvCxnSpPr>
        <p:spPr>
          <a:xfrm>
            <a:off x="10037643" y="4341200"/>
            <a:ext cx="575400" cy="565500"/>
          </a:xfrm>
          <a:prstGeom prst="straightConnector1">
            <a:avLst/>
          </a:prstGeom>
          <a:noFill/>
          <a:ln w="19050" cap="flat" cmpd="sng">
            <a:solidFill>
              <a:srgbClr val="C00000"/>
            </a:solidFill>
            <a:prstDash val="solid"/>
            <a:round/>
            <a:headEnd type="oval" w="lg" len="lg"/>
            <a:tailEnd type="none" w="med" len="med"/>
          </a:ln>
        </p:spPr>
      </p:cxnSp>
    </p:spTree>
    <p:extLst>
      <p:ext uri="{BB962C8B-B14F-4D97-AF65-F5344CB8AC3E}">
        <p14:creationId xmlns:p14="http://schemas.microsoft.com/office/powerpoint/2010/main" val="367850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3" name="Shape 693"/>
          <p:cNvGrpSpPr/>
          <p:nvPr/>
        </p:nvGrpSpPr>
        <p:grpSpPr>
          <a:xfrm>
            <a:off x="4169476" y="2652263"/>
            <a:ext cx="1570756" cy="918943"/>
            <a:chOff x="7511125" y="2243400"/>
            <a:chExt cx="3492898" cy="1888499"/>
          </a:xfrm>
        </p:grpSpPr>
        <p:sp>
          <p:nvSpPr>
            <p:cNvPr id="694" name="Shape 694"/>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000000"/>
                </a:buClr>
              </a:pPr>
              <a:endParaRPr sz="1400">
                <a:solidFill>
                  <a:srgbClr val="000000"/>
                </a:solidFill>
                <a:latin typeface="Arial"/>
                <a:ea typeface="Arial"/>
                <a:cs typeface="Arial"/>
                <a:sym typeface="Arial"/>
              </a:endParaRPr>
            </a:p>
          </p:txBody>
        </p:sp>
        <p:sp>
          <p:nvSpPr>
            <p:cNvPr id="695" name="Shape 695"/>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96" name="Shape 696"/>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97" name="Shape 697"/>
          <p:cNvGrpSpPr/>
          <p:nvPr/>
        </p:nvGrpSpPr>
        <p:grpSpPr>
          <a:xfrm>
            <a:off x="6451872" y="2652263"/>
            <a:ext cx="1570756" cy="918943"/>
            <a:chOff x="7511125" y="2243400"/>
            <a:chExt cx="3492898" cy="1888499"/>
          </a:xfrm>
        </p:grpSpPr>
        <p:sp>
          <p:nvSpPr>
            <p:cNvPr id="698" name="Shape 698"/>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99" name="Shape 699"/>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0" name="Shape 700"/>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01" name="Shape 701"/>
          <p:cNvGrpSpPr/>
          <p:nvPr/>
        </p:nvGrpSpPr>
        <p:grpSpPr>
          <a:xfrm>
            <a:off x="4169476" y="4201260"/>
            <a:ext cx="1570756" cy="918943"/>
            <a:chOff x="7511125" y="2243400"/>
            <a:chExt cx="3492898" cy="1888499"/>
          </a:xfrm>
        </p:grpSpPr>
        <p:sp>
          <p:nvSpPr>
            <p:cNvPr id="702" name="Shape 702"/>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3" name="Shape 703"/>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4" name="Shape 704"/>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05" name="Shape 705"/>
          <p:cNvGrpSpPr/>
          <p:nvPr/>
        </p:nvGrpSpPr>
        <p:grpSpPr>
          <a:xfrm>
            <a:off x="6451872" y="4201260"/>
            <a:ext cx="1570756" cy="918943"/>
            <a:chOff x="7511125" y="2243400"/>
            <a:chExt cx="3492898" cy="1888499"/>
          </a:xfrm>
        </p:grpSpPr>
        <p:sp>
          <p:nvSpPr>
            <p:cNvPr id="706" name="Shape 706"/>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7" name="Shape 707"/>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8" name="Shape 708"/>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09" name="Shape 709"/>
          <p:cNvCxnSpPr>
            <a:stCxn id="694" idx="1"/>
          </p:cNvCxnSpPr>
          <p:nvPr/>
        </p:nvCxnSpPr>
        <p:spPr>
          <a:xfrm rot="10800000">
            <a:off x="2137276" y="3111733"/>
            <a:ext cx="2032200" cy="0"/>
          </a:xfrm>
          <a:prstGeom prst="straightConnector1">
            <a:avLst/>
          </a:prstGeom>
          <a:noFill/>
          <a:ln w="19050" cap="flat" cmpd="sng">
            <a:solidFill>
              <a:srgbClr val="C00000"/>
            </a:solidFill>
            <a:prstDash val="solid"/>
            <a:round/>
            <a:headEnd type="oval" w="lg" len="lg"/>
            <a:tailEnd type="none" w="med" len="med"/>
          </a:ln>
        </p:spPr>
      </p:cxnSp>
      <p:grpSp>
        <p:nvGrpSpPr>
          <p:cNvPr id="710" name="Shape 710"/>
          <p:cNvGrpSpPr/>
          <p:nvPr/>
        </p:nvGrpSpPr>
        <p:grpSpPr>
          <a:xfrm>
            <a:off x="1062966" y="1922212"/>
            <a:ext cx="2148913" cy="3928010"/>
            <a:chOff x="1392637" y="1465012"/>
            <a:chExt cx="2148913" cy="3928010"/>
          </a:xfrm>
          <a:solidFill>
            <a:srgbClr val="C00000"/>
          </a:solidFill>
        </p:grpSpPr>
        <p:sp>
          <p:nvSpPr>
            <p:cNvPr id="711" name="Shape 711"/>
            <p:cNvSpPr/>
            <p:nvPr/>
          </p:nvSpPr>
          <p:spPr>
            <a:xfrm>
              <a:off x="139263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712" name="Shape 712"/>
            <p:cNvSpPr/>
            <p:nvPr/>
          </p:nvSpPr>
          <p:spPr>
            <a:xfrm>
              <a:off x="1392650"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713" name="Shape 713"/>
          <p:cNvGrpSpPr/>
          <p:nvPr/>
        </p:nvGrpSpPr>
        <p:grpSpPr>
          <a:xfrm>
            <a:off x="8980124" y="1922212"/>
            <a:ext cx="2148911" cy="3928010"/>
            <a:chOff x="9309795" y="1465012"/>
            <a:chExt cx="2148911" cy="3928010"/>
          </a:xfrm>
          <a:solidFill>
            <a:srgbClr val="C00000"/>
          </a:solidFill>
        </p:grpSpPr>
        <p:sp>
          <p:nvSpPr>
            <p:cNvPr id="714" name="Shape 714"/>
            <p:cNvSpPr/>
            <p:nvPr/>
          </p:nvSpPr>
          <p:spPr>
            <a:xfrm>
              <a:off x="930980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15" name="Shape 715"/>
            <p:cNvSpPr/>
            <p:nvPr/>
          </p:nvSpPr>
          <p:spPr>
            <a:xfrm>
              <a:off x="9309795"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716" name="Shape 716"/>
          <p:cNvCxnSpPr>
            <a:stCxn id="698" idx="3"/>
            <a:endCxn id="714" idx="2"/>
          </p:cNvCxnSpPr>
          <p:nvPr/>
        </p:nvCxnSpPr>
        <p:spPr>
          <a:xfrm>
            <a:off x="8022628" y="3111733"/>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17" name="Shape 717"/>
          <p:cNvCxnSpPr>
            <a:stCxn id="702" idx="1"/>
            <a:endCxn id="712" idx="0"/>
          </p:cNvCxnSpPr>
          <p:nvPr/>
        </p:nvCxnSpPr>
        <p:spPr>
          <a:xfrm rot="10800000">
            <a:off x="2137576" y="4660730"/>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18" name="Shape 718"/>
          <p:cNvCxnSpPr>
            <a:stCxn id="706" idx="3"/>
            <a:endCxn id="715" idx="0"/>
          </p:cNvCxnSpPr>
          <p:nvPr/>
        </p:nvCxnSpPr>
        <p:spPr>
          <a:xfrm>
            <a:off x="8022628" y="4660730"/>
            <a:ext cx="2031900" cy="0"/>
          </a:xfrm>
          <a:prstGeom prst="straightConnector1">
            <a:avLst/>
          </a:prstGeom>
          <a:noFill/>
          <a:ln w="19050" cap="flat" cmpd="sng">
            <a:solidFill>
              <a:srgbClr val="C00000"/>
            </a:solidFill>
            <a:prstDash val="solid"/>
            <a:round/>
            <a:headEnd type="oval" w="lg" len="lg"/>
            <a:tailEnd type="none" w="med" len="med"/>
          </a:ln>
        </p:spPr>
      </p:cxnSp>
      <p:sp>
        <p:nvSpPr>
          <p:cNvPr id="2" name="Title 1"/>
          <p:cNvSpPr>
            <a:spLocks noGrp="1"/>
          </p:cNvSpPr>
          <p:nvPr>
            <p:ph type="title"/>
          </p:nvPr>
        </p:nvSpPr>
        <p:spPr/>
        <p:txBody>
          <a:bodyPr/>
          <a:lstStyle/>
          <a:p>
            <a:r>
              <a:rPr lang="en-US" dirty="0"/>
              <a:t>Selectors</a:t>
            </a:r>
          </a:p>
        </p:txBody>
      </p:sp>
    </p:spTree>
    <p:extLst>
      <p:ext uri="{BB962C8B-B14F-4D97-AF65-F5344CB8AC3E}">
        <p14:creationId xmlns:p14="http://schemas.microsoft.com/office/powerpoint/2010/main" val="23724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3944627" y="2336912"/>
            <a:ext cx="4511999" cy="3571500"/>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lgn="ctr">
              <a:buClr>
                <a:srgbClr val="000000"/>
              </a:buClr>
              <a:buSzPct val="25000"/>
            </a:pPr>
            <a:r>
              <a:rPr lang="en-US" sz="2400" dirty="0">
                <a:solidFill>
                  <a:srgbClr val="000000"/>
                </a:solidFill>
                <a:latin typeface="Open Sans"/>
                <a:ea typeface="Open Sans"/>
                <a:cs typeface="Open Sans"/>
                <a:sym typeface="Open Sans"/>
              </a:rPr>
              <a:t>App == Nifty</a:t>
            </a:r>
          </a:p>
          <a:p>
            <a:pPr>
              <a:buClr>
                <a:srgbClr val="000000"/>
              </a:buClr>
            </a:pPr>
            <a:endParaRPr sz="2400" dirty="0">
              <a:solidFill>
                <a:srgbClr val="000000"/>
              </a:solidFill>
              <a:latin typeface="Open Sans"/>
              <a:ea typeface="Open Sans"/>
              <a:cs typeface="Open Sans"/>
              <a:sym typeface="Open Sans"/>
            </a:endParaRPr>
          </a:p>
        </p:txBody>
      </p:sp>
      <p:grpSp>
        <p:nvGrpSpPr>
          <p:cNvPr id="725" name="Shape 725"/>
          <p:cNvGrpSpPr/>
          <p:nvPr/>
        </p:nvGrpSpPr>
        <p:grpSpPr>
          <a:xfrm>
            <a:off x="4261464" y="3214325"/>
            <a:ext cx="1570756" cy="918943"/>
            <a:chOff x="7511125" y="2243400"/>
            <a:chExt cx="3492898" cy="1888499"/>
          </a:xfrm>
        </p:grpSpPr>
        <p:sp>
          <p:nvSpPr>
            <p:cNvPr id="726" name="Shape 726"/>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27" name="Shape 727"/>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28" name="Shape 728"/>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29" name="Shape 729"/>
          <p:cNvGrpSpPr/>
          <p:nvPr/>
        </p:nvGrpSpPr>
        <p:grpSpPr>
          <a:xfrm>
            <a:off x="6543860" y="3214325"/>
            <a:ext cx="1570756" cy="918943"/>
            <a:chOff x="7511125" y="2243400"/>
            <a:chExt cx="3492898" cy="1888499"/>
          </a:xfrm>
        </p:grpSpPr>
        <p:sp>
          <p:nvSpPr>
            <p:cNvPr id="730" name="Shape 730"/>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1" name="Shape 731"/>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2" name="Shape 732"/>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33" name="Shape 733"/>
          <p:cNvGrpSpPr/>
          <p:nvPr/>
        </p:nvGrpSpPr>
        <p:grpSpPr>
          <a:xfrm>
            <a:off x="4261464" y="4763322"/>
            <a:ext cx="1570756" cy="918943"/>
            <a:chOff x="7511125" y="2243400"/>
            <a:chExt cx="3492898" cy="1888499"/>
          </a:xfrm>
        </p:grpSpPr>
        <p:sp>
          <p:nvSpPr>
            <p:cNvPr id="734" name="Shape 734"/>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5" name="Shape 735"/>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6" name="Shape 736"/>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37" name="Shape 737"/>
          <p:cNvGrpSpPr/>
          <p:nvPr/>
        </p:nvGrpSpPr>
        <p:grpSpPr>
          <a:xfrm>
            <a:off x="6543860" y="4763322"/>
            <a:ext cx="1570756" cy="918943"/>
            <a:chOff x="7511125" y="2243400"/>
            <a:chExt cx="3492898" cy="1888499"/>
          </a:xfrm>
        </p:grpSpPr>
        <p:sp>
          <p:nvSpPr>
            <p:cNvPr id="738" name="Shape 738"/>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9" name="Shape 739"/>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40" name="Shape 740"/>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41" name="Shape 741"/>
          <p:cNvCxnSpPr>
            <a:stCxn id="726" idx="1"/>
          </p:cNvCxnSpPr>
          <p:nvPr/>
        </p:nvCxnSpPr>
        <p:spPr>
          <a:xfrm rot="10800000">
            <a:off x="2229264" y="3673795"/>
            <a:ext cx="2032200" cy="0"/>
          </a:xfrm>
          <a:prstGeom prst="straightConnector1">
            <a:avLst/>
          </a:prstGeom>
          <a:noFill/>
          <a:ln w="19050" cap="flat" cmpd="sng">
            <a:solidFill>
              <a:srgbClr val="C00000"/>
            </a:solidFill>
            <a:prstDash val="solid"/>
            <a:round/>
            <a:headEnd type="oval" w="lg" len="lg"/>
            <a:tailEnd type="none" w="med" len="med"/>
          </a:ln>
        </p:spPr>
      </p:cxnSp>
      <p:cxnSp>
        <p:nvCxnSpPr>
          <p:cNvPr id="742" name="Shape 742"/>
          <p:cNvCxnSpPr>
            <a:stCxn id="730" idx="3"/>
          </p:cNvCxnSpPr>
          <p:nvPr/>
        </p:nvCxnSpPr>
        <p:spPr>
          <a:xfrm>
            <a:off x="8114616" y="3673795"/>
            <a:ext cx="2031900" cy="0"/>
          </a:xfrm>
          <a:prstGeom prst="straightConnector1">
            <a:avLst/>
          </a:prstGeom>
          <a:noFill/>
          <a:ln w="19050" cap="flat" cmpd="sng">
            <a:solidFill>
              <a:srgbClr val="C00000"/>
            </a:solidFill>
            <a:prstDash val="solid"/>
            <a:round/>
            <a:headEnd type="oval" w="lg" len="lg"/>
            <a:tailEnd type="none" w="med" len="med"/>
          </a:ln>
        </p:spPr>
      </p:cxnSp>
      <p:grpSp>
        <p:nvGrpSpPr>
          <p:cNvPr id="743" name="Shape 743"/>
          <p:cNvGrpSpPr/>
          <p:nvPr/>
        </p:nvGrpSpPr>
        <p:grpSpPr>
          <a:xfrm>
            <a:off x="1154954" y="2484274"/>
            <a:ext cx="2148913" cy="3928010"/>
            <a:chOff x="1392637" y="1465012"/>
            <a:chExt cx="2148913" cy="3928010"/>
          </a:xfrm>
          <a:solidFill>
            <a:schemeClr val="accent1"/>
          </a:solidFill>
        </p:grpSpPr>
        <p:sp>
          <p:nvSpPr>
            <p:cNvPr id="744" name="Shape 744"/>
            <p:cNvSpPr/>
            <p:nvPr/>
          </p:nvSpPr>
          <p:spPr>
            <a:xfrm>
              <a:off x="139263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745" name="Shape 745"/>
            <p:cNvSpPr/>
            <p:nvPr/>
          </p:nvSpPr>
          <p:spPr>
            <a:xfrm>
              <a:off x="1392650"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746" name="Shape 746"/>
          <p:cNvGrpSpPr/>
          <p:nvPr/>
        </p:nvGrpSpPr>
        <p:grpSpPr>
          <a:xfrm>
            <a:off x="9072112" y="2484274"/>
            <a:ext cx="2148911" cy="3928010"/>
            <a:chOff x="9309795" y="1465012"/>
            <a:chExt cx="2148911" cy="3928010"/>
          </a:xfrm>
          <a:solidFill>
            <a:schemeClr val="accent1"/>
          </a:solidFill>
        </p:grpSpPr>
        <p:sp>
          <p:nvSpPr>
            <p:cNvPr id="747" name="Shape 747"/>
            <p:cNvSpPr/>
            <p:nvPr/>
          </p:nvSpPr>
          <p:spPr>
            <a:xfrm>
              <a:off x="930980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48" name="Shape 748"/>
            <p:cNvSpPr/>
            <p:nvPr/>
          </p:nvSpPr>
          <p:spPr>
            <a:xfrm>
              <a:off x="9309795"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Test</a:t>
              </a:r>
            </a:p>
            <a:p>
              <a:pPr algn="ctr">
                <a:buClr>
                  <a:schemeClr val="lt1"/>
                </a:buClr>
                <a:buSzPct val="25000"/>
              </a:pPr>
              <a:r>
                <a:rPr lang="en-US" sz="2400" dirty="0">
                  <a:solidFill>
                    <a:schemeClr val="lt1"/>
                  </a:solidFill>
                  <a:latin typeface="Open Sans"/>
                  <a:ea typeface="Open Sans"/>
                  <a:cs typeface="Open Sans"/>
                  <a:sym typeface="Open Sans"/>
                </a:rPr>
                <a:t>Role: BE</a:t>
              </a:r>
            </a:p>
          </p:txBody>
        </p:sp>
      </p:grpSp>
      <p:cxnSp>
        <p:nvCxnSpPr>
          <p:cNvPr id="749" name="Shape 749"/>
          <p:cNvCxnSpPr>
            <a:stCxn id="734" idx="1"/>
            <a:endCxn id="745" idx="0"/>
          </p:cNvCxnSpPr>
          <p:nvPr/>
        </p:nvCxnSpPr>
        <p:spPr>
          <a:xfrm rot="10800000">
            <a:off x="2229564" y="5222792"/>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50" name="Shape 750"/>
          <p:cNvCxnSpPr>
            <a:stCxn id="738" idx="3"/>
            <a:endCxn id="748" idx="0"/>
          </p:cNvCxnSpPr>
          <p:nvPr/>
        </p:nvCxnSpPr>
        <p:spPr>
          <a:xfrm>
            <a:off x="8114616" y="5222792"/>
            <a:ext cx="2031900" cy="0"/>
          </a:xfrm>
          <a:prstGeom prst="straightConnector1">
            <a:avLst/>
          </a:prstGeom>
          <a:noFill/>
          <a:ln w="19050" cap="flat" cmpd="sng">
            <a:solidFill>
              <a:srgbClr val="C00000"/>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Selectors</a:t>
            </a:r>
            <a:endParaRPr lang="en-US" dirty="0"/>
          </a:p>
        </p:txBody>
      </p:sp>
    </p:spTree>
    <p:extLst>
      <p:ext uri="{BB962C8B-B14F-4D97-AF65-F5344CB8AC3E}">
        <p14:creationId xmlns:p14="http://schemas.microsoft.com/office/powerpoint/2010/main" val="26539036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p:nvPr/>
        </p:nvSpPr>
        <p:spPr>
          <a:xfrm>
            <a:off x="3902660" y="2403595"/>
            <a:ext cx="2214900" cy="39278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000000"/>
              </a:buClr>
              <a:buSzPct val="25000"/>
            </a:pPr>
            <a:r>
              <a:rPr lang="en-US" sz="2400">
                <a:solidFill>
                  <a:srgbClr val="000000"/>
                </a:solidFill>
                <a:latin typeface="Open Sans"/>
                <a:ea typeface="Open Sans"/>
                <a:cs typeface="Open Sans"/>
                <a:sym typeface="Open Sans"/>
              </a:rPr>
              <a:t>App == Nifty</a:t>
            </a:r>
          </a:p>
          <a:p>
            <a:pPr>
              <a:buClr>
                <a:srgbClr val="000000"/>
              </a:buClr>
              <a:buSzPct val="25000"/>
            </a:pPr>
            <a:r>
              <a:rPr lang="en-US" sz="2400">
                <a:solidFill>
                  <a:srgbClr val="000000"/>
                </a:solidFill>
                <a:latin typeface="Open Sans"/>
                <a:ea typeface="Open Sans"/>
                <a:cs typeface="Open Sans"/>
                <a:sym typeface="Open Sans"/>
              </a:rPr>
              <a:t>Role == FE</a:t>
            </a:r>
          </a:p>
        </p:txBody>
      </p:sp>
      <p:grpSp>
        <p:nvGrpSpPr>
          <p:cNvPr id="758" name="Shape 758"/>
          <p:cNvGrpSpPr/>
          <p:nvPr/>
        </p:nvGrpSpPr>
        <p:grpSpPr>
          <a:xfrm>
            <a:off x="4236877" y="3457607"/>
            <a:ext cx="1570756" cy="918943"/>
            <a:chOff x="7511125" y="2243400"/>
            <a:chExt cx="3492898" cy="1888499"/>
          </a:xfrm>
        </p:grpSpPr>
        <p:sp>
          <p:nvSpPr>
            <p:cNvPr id="759" name="Shape 759"/>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0" name="Shape 760"/>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1" name="Shape 761"/>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62" name="Shape 762"/>
          <p:cNvGrpSpPr/>
          <p:nvPr/>
        </p:nvGrpSpPr>
        <p:grpSpPr>
          <a:xfrm>
            <a:off x="6519273" y="3457607"/>
            <a:ext cx="1570756" cy="918943"/>
            <a:chOff x="7511125" y="2243400"/>
            <a:chExt cx="3492898" cy="1888499"/>
          </a:xfrm>
        </p:grpSpPr>
        <p:sp>
          <p:nvSpPr>
            <p:cNvPr id="763" name="Shape 763"/>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4" name="Shape 764"/>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5" name="Shape 765"/>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66" name="Shape 766"/>
          <p:cNvGrpSpPr/>
          <p:nvPr/>
        </p:nvGrpSpPr>
        <p:grpSpPr>
          <a:xfrm>
            <a:off x="4236877" y="5006604"/>
            <a:ext cx="1570756" cy="918943"/>
            <a:chOff x="7511125" y="2243400"/>
            <a:chExt cx="3492898" cy="1888499"/>
          </a:xfrm>
        </p:grpSpPr>
        <p:sp>
          <p:nvSpPr>
            <p:cNvPr id="767" name="Shape 767"/>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8" name="Shape 768"/>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9" name="Shape 769"/>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70" name="Shape 770"/>
          <p:cNvGrpSpPr/>
          <p:nvPr/>
        </p:nvGrpSpPr>
        <p:grpSpPr>
          <a:xfrm>
            <a:off x="6519273" y="5006604"/>
            <a:ext cx="1570756" cy="918943"/>
            <a:chOff x="7511125" y="2243400"/>
            <a:chExt cx="3492898" cy="1888499"/>
          </a:xfrm>
        </p:grpSpPr>
        <p:sp>
          <p:nvSpPr>
            <p:cNvPr id="771" name="Shape 771"/>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72" name="Shape 772"/>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73" name="Shape 773"/>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74" name="Shape 774"/>
          <p:cNvCxnSpPr>
            <a:stCxn id="759" idx="1"/>
          </p:cNvCxnSpPr>
          <p:nvPr/>
        </p:nvCxnSpPr>
        <p:spPr>
          <a:xfrm rot="10800000">
            <a:off x="2204677" y="3917077"/>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775" name="Shape 775"/>
          <p:cNvCxnSpPr>
            <a:stCxn id="763" idx="3"/>
          </p:cNvCxnSpPr>
          <p:nvPr/>
        </p:nvCxnSpPr>
        <p:spPr>
          <a:xfrm>
            <a:off x="8090029" y="3917077"/>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776" name="Shape 776"/>
          <p:cNvGrpSpPr/>
          <p:nvPr/>
        </p:nvGrpSpPr>
        <p:grpSpPr>
          <a:xfrm>
            <a:off x="1130367" y="2727556"/>
            <a:ext cx="2148913" cy="3928010"/>
            <a:chOff x="1392637" y="1465012"/>
            <a:chExt cx="2148913" cy="3928010"/>
          </a:xfrm>
          <a:solidFill>
            <a:schemeClr val="accent1"/>
          </a:solidFill>
        </p:grpSpPr>
        <p:sp>
          <p:nvSpPr>
            <p:cNvPr id="777" name="Shape 777"/>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b="1" dirty="0">
                  <a:solidFill>
                    <a:schemeClr val="lt1"/>
                  </a:solidFill>
                  <a:latin typeface="Open Sans"/>
                  <a:ea typeface="Open Sans"/>
                  <a:cs typeface="Open Sans"/>
                  <a:sym typeface="Open Sans"/>
                </a:rPr>
                <a:t>Role: FE</a:t>
              </a:r>
            </a:p>
          </p:txBody>
        </p:sp>
        <p:sp>
          <p:nvSpPr>
            <p:cNvPr id="778" name="Shape 778"/>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Test</a:t>
              </a:r>
            </a:p>
            <a:p>
              <a:pPr algn="ctr">
                <a:buClr>
                  <a:schemeClr val="lt1"/>
                </a:buClr>
                <a:buSzPct val="25000"/>
              </a:pPr>
              <a:r>
                <a:rPr lang="en-US" sz="2400" b="1" dirty="0">
                  <a:solidFill>
                    <a:schemeClr val="lt1"/>
                  </a:solidFill>
                  <a:latin typeface="Open Sans"/>
                  <a:ea typeface="Open Sans"/>
                  <a:cs typeface="Open Sans"/>
                  <a:sym typeface="Open Sans"/>
                </a:rPr>
                <a:t>Role: FE</a:t>
              </a:r>
            </a:p>
          </p:txBody>
        </p:sp>
      </p:grpSp>
      <p:grpSp>
        <p:nvGrpSpPr>
          <p:cNvPr id="779" name="Shape 779"/>
          <p:cNvGrpSpPr/>
          <p:nvPr/>
        </p:nvGrpSpPr>
        <p:grpSpPr>
          <a:xfrm>
            <a:off x="9047525" y="2727556"/>
            <a:ext cx="2148911" cy="3928010"/>
            <a:chOff x="9309795" y="1465012"/>
            <a:chExt cx="2148911" cy="3928010"/>
          </a:xfrm>
          <a:solidFill>
            <a:schemeClr val="accent1"/>
          </a:solidFill>
        </p:grpSpPr>
        <p:sp>
          <p:nvSpPr>
            <p:cNvPr id="780" name="Shape 780"/>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81" name="Shape 781"/>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782" name="Shape 782"/>
          <p:cNvCxnSpPr>
            <a:stCxn id="767" idx="1"/>
            <a:endCxn id="778" idx="0"/>
          </p:cNvCxnSpPr>
          <p:nvPr/>
        </p:nvCxnSpPr>
        <p:spPr>
          <a:xfrm rot="10800000">
            <a:off x="2204977" y="5466074"/>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783" name="Shape 783"/>
          <p:cNvCxnSpPr>
            <a:stCxn id="771" idx="3"/>
            <a:endCxn id="781" idx="0"/>
          </p:cNvCxnSpPr>
          <p:nvPr/>
        </p:nvCxnSpPr>
        <p:spPr>
          <a:xfrm>
            <a:off x="8090029" y="5466074"/>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10406129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158046" y="2269370"/>
            <a:ext cx="2214900" cy="39278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000000"/>
              </a:buClr>
              <a:buSzPct val="25000"/>
            </a:pPr>
            <a:r>
              <a:rPr lang="en-US" sz="2400">
                <a:solidFill>
                  <a:srgbClr val="000000"/>
                </a:solidFill>
                <a:latin typeface="Open Sans"/>
                <a:ea typeface="Open Sans"/>
                <a:cs typeface="Open Sans"/>
                <a:sym typeface="Open Sans"/>
              </a:rPr>
              <a:t>App == Nifty</a:t>
            </a:r>
          </a:p>
          <a:p>
            <a:pPr>
              <a:buClr>
                <a:srgbClr val="000000"/>
              </a:buClr>
              <a:buSzPct val="25000"/>
            </a:pPr>
            <a:r>
              <a:rPr lang="en-US" sz="2400">
                <a:solidFill>
                  <a:srgbClr val="000000"/>
                </a:solidFill>
                <a:latin typeface="Open Sans"/>
                <a:ea typeface="Open Sans"/>
                <a:cs typeface="Open Sans"/>
                <a:sym typeface="Open Sans"/>
              </a:rPr>
              <a:t>Role == BE</a:t>
            </a:r>
          </a:p>
        </p:txBody>
      </p:sp>
      <p:grpSp>
        <p:nvGrpSpPr>
          <p:cNvPr id="791" name="Shape 791"/>
          <p:cNvGrpSpPr/>
          <p:nvPr/>
        </p:nvGrpSpPr>
        <p:grpSpPr>
          <a:xfrm>
            <a:off x="4177865" y="3323382"/>
            <a:ext cx="1570756" cy="918943"/>
            <a:chOff x="7511125" y="2243400"/>
            <a:chExt cx="3492898" cy="1888499"/>
          </a:xfrm>
        </p:grpSpPr>
        <p:sp>
          <p:nvSpPr>
            <p:cNvPr id="792" name="Shape 79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3" name="Shape 793"/>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4" name="Shape 794"/>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95" name="Shape 795"/>
          <p:cNvGrpSpPr/>
          <p:nvPr/>
        </p:nvGrpSpPr>
        <p:grpSpPr>
          <a:xfrm>
            <a:off x="6460261" y="3323382"/>
            <a:ext cx="1570756" cy="918943"/>
            <a:chOff x="7511125" y="2243400"/>
            <a:chExt cx="3492898" cy="1888499"/>
          </a:xfrm>
        </p:grpSpPr>
        <p:sp>
          <p:nvSpPr>
            <p:cNvPr id="796" name="Shape 796"/>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7" name="Shape 797"/>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8" name="Shape 798"/>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99" name="Shape 799"/>
          <p:cNvGrpSpPr/>
          <p:nvPr/>
        </p:nvGrpSpPr>
        <p:grpSpPr>
          <a:xfrm>
            <a:off x="4177865" y="4872379"/>
            <a:ext cx="1570756" cy="918943"/>
            <a:chOff x="7511125" y="2243400"/>
            <a:chExt cx="3492898" cy="1888499"/>
          </a:xfrm>
        </p:grpSpPr>
        <p:sp>
          <p:nvSpPr>
            <p:cNvPr id="800" name="Shape 80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2" name="Shape 802"/>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03" name="Shape 803"/>
          <p:cNvGrpSpPr/>
          <p:nvPr/>
        </p:nvGrpSpPr>
        <p:grpSpPr>
          <a:xfrm>
            <a:off x="6460261" y="4872379"/>
            <a:ext cx="1570756" cy="918943"/>
            <a:chOff x="7511125" y="2243400"/>
            <a:chExt cx="3492898" cy="1888499"/>
          </a:xfrm>
        </p:grpSpPr>
        <p:sp>
          <p:nvSpPr>
            <p:cNvPr id="804" name="Shape 804"/>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6" name="Shape 806"/>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07" name="Shape 807"/>
          <p:cNvCxnSpPr>
            <a:stCxn id="792" idx="1"/>
          </p:cNvCxnSpPr>
          <p:nvPr/>
        </p:nvCxnSpPr>
        <p:spPr>
          <a:xfrm rot="10800000">
            <a:off x="2145665" y="3782852"/>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08" name="Shape 808"/>
          <p:cNvCxnSpPr>
            <a:stCxn id="796" idx="3"/>
          </p:cNvCxnSpPr>
          <p:nvPr/>
        </p:nvCxnSpPr>
        <p:spPr>
          <a:xfrm>
            <a:off x="8031017" y="3782852"/>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09" name="Shape 809"/>
          <p:cNvGrpSpPr/>
          <p:nvPr/>
        </p:nvGrpSpPr>
        <p:grpSpPr>
          <a:xfrm>
            <a:off x="1071355" y="2593331"/>
            <a:ext cx="2148913" cy="3928010"/>
            <a:chOff x="1392637" y="1465012"/>
            <a:chExt cx="2148913" cy="3928010"/>
          </a:xfrm>
          <a:solidFill>
            <a:schemeClr val="accent1"/>
          </a:solidFill>
        </p:grpSpPr>
        <p:sp>
          <p:nvSpPr>
            <p:cNvPr id="810" name="Shape 810"/>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811" name="Shape 811"/>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12" name="Shape 812"/>
          <p:cNvGrpSpPr/>
          <p:nvPr/>
        </p:nvGrpSpPr>
        <p:grpSpPr>
          <a:xfrm>
            <a:off x="8988513" y="2593331"/>
            <a:ext cx="2148911" cy="3928010"/>
            <a:chOff x="9309795" y="1465012"/>
            <a:chExt cx="2148911" cy="3928010"/>
          </a:xfrm>
          <a:solidFill>
            <a:schemeClr val="accent1"/>
          </a:solidFill>
        </p:grpSpPr>
        <p:sp>
          <p:nvSpPr>
            <p:cNvPr id="813" name="Shape 813"/>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b="1">
                  <a:solidFill>
                    <a:schemeClr val="lt1"/>
                  </a:solidFill>
                  <a:latin typeface="Open Sans"/>
                  <a:ea typeface="Open Sans"/>
                  <a:cs typeface="Open Sans"/>
                  <a:sym typeface="Open Sans"/>
                </a:rPr>
                <a:t>Role: BE</a:t>
              </a:r>
            </a:p>
          </p:txBody>
        </p:sp>
        <p:sp>
          <p:nvSpPr>
            <p:cNvPr id="814" name="Shape 814"/>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b="1">
                  <a:solidFill>
                    <a:schemeClr val="lt1"/>
                  </a:solidFill>
                  <a:latin typeface="Open Sans"/>
                  <a:ea typeface="Open Sans"/>
                  <a:cs typeface="Open Sans"/>
                  <a:sym typeface="Open Sans"/>
                </a:rPr>
                <a:t>Role: BE</a:t>
              </a:r>
            </a:p>
          </p:txBody>
        </p:sp>
      </p:grpSp>
      <p:cxnSp>
        <p:nvCxnSpPr>
          <p:cNvPr id="815" name="Shape 815"/>
          <p:cNvCxnSpPr>
            <a:stCxn id="800" idx="1"/>
            <a:endCxn id="811" idx="0"/>
          </p:cNvCxnSpPr>
          <p:nvPr/>
        </p:nvCxnSpPr>
        <p:spPr>
          <a:xfrm rot="10800000">
            <a:off x="2145965" y="5331849"/>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16" name="Shape 816"/>
          <p:cNvCxnSpPr>
            <a:stCxn id="804" idx="3"/>
            <a:endCxn id="814" idx="0"/>
          </p:cNvCxnSpPr>
          <p:nvPr/>
        </p:nvCxnSpPr>
        <p:spPr>
          <a:xfrm>
            <a:off x="8031017" y="5331849"/>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498932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p:nvPr/>
        </p:nvSpPr>
        <p:spPr>
          <a:xfrm>
            <a:off x="3844250" y="2336482"/>
            <a:ext cx="4511999" cy="21956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lgn="ctr">
              <a:buClr>
                <a:srgbClr val="000000"/>
              </a:buClr>
              <a:buSzPct val="25000"/>
            </a:pPr>
            <a:r>
              <a:rPr lang="en-US" sz="2400">
                <a:solidFill>
                  <a:srgbClr val="000000"/>
                </a:solidFill>
                <a:latin typeface="Open Sans"/>
                <a:ea typeface="Open Sans"/>
                <a:cs typeface="Open Sans"/>
                <a:sym typeface="Open Sans"/>
              </a:rPr>
              <a:t>App == Nifty</a:t>
            </a:r>
          </a:p>
          <a:p>
            <a:pPr algn="ctr">
              <a:buClr>
                <a:srgbClr val="000000"/>
              </a:buClr>
              <a:buSzPct val="25000"/>
            </a:pPr>
            <a:r>
              <a:rPr lang="en-US" sz="2400">
                <a:solidFill>
                  <a:srgbClr val="000000"/>
                </a:solidFill>
                <a:latin typeface="Open Sans"/>
                <a:ea typeface="Open Sans"/>
                <a:cs typeface="Open Sans"/>
                <a:sym typeface="Open Sans"/>
              </a:rPr>
              <a:t>Phase == Dev</a:t>
            </a:r>
          </a:p>
        </p:txBody>
      </p:sp>
      <p:grpSp>
        <p:nvGrpSpPr>
          <p:cNvPr id="824" name="Shape 824"/>
          <p:cNvGrpSpPr/>
          <p:nvPr/>
        </p:nvGrpSpPr>
        <p:grpSpPr>
          <a:xfrm>
            <a:off x="4161087" y="3390494"/>
            <a:ext cx="1570756" cy="918943"/>
            <a:chOff x="7511125" y="2243400"/>
            <a:chExt cx="3492898" cy="1888499"/>
          </a:xfrm>
        </p:grpSpPr>
        <p:sp>
          <p:nvSpPr>
            <p:cNvPr id="825" name="Shape 825"/>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26" name="Shape 826"/>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27" name="Shape 827"/>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28" name="Shape 828"/>
          <p:cNvGrpSpPr/>
          <p:nvPr/>
        </p:nvGrpSpPr>
        <p:grpSpPr>
          <a:xfrm>
            <a:off x="6443483" y="3390494"/>
            <a:ext cx="1570756" cy="918943"/>
            <a:chOff x="7511125" y="2243400"/>
            <a:chExt cx="3492898" cy="1888499"/>
          </a:xfrm>
        </p:grpSpPr>
        <p:sp>
          <p:nvSpPr>
            <p:cNvPr id="829" name="Shape 829"/>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0" name="Shape 830"/>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1" name="Shape 831"/>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32" name="Shape 832"/>
          <p:cNvGrpSpPr/>
          <p:nvPr/>
        </p:nvGrpSpPr>
        <p:grpSpPr>
          <a:xfrm>
            <a:off x="4161087" y="4939491"/>
            <a:ext cx="1570756" cy="918943"/>
            <a:chOff x="7511125" y="2243400"/>
            <a:chExt cx="3492898" cy="1888499"/>
          </a:xfrm>
        </p:grpSpPr>
        <p:sp>
          <p:nvSpPr>
            <p:cNvPr id="833" name="Shape 833"/>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4" name="Shape 834"/>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5" name="Shape 835"/>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36" name="Shape 836"/>
          <p:cNvGrpSpPr/>
          <p:nvPr/>
        </p:nvGrpSpPr>
        <p:grpSpPr>
          <a:xfrm>
            <a:off x="6443483" y="4939491"/>
            <a:ext cx="1570756" cy="918943"/>
            <a:chOff x="7511125" y="2243400"/>
            <a:chExt cx="3492898" cy="1888499"/>
          </a:xfrm>
        </p:grpSpPr>
        <p:sp>
          <p:nvSpPr>
            <p:cNvPr id="837" name="Shape 837"/>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8" name="Shape 838"/>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9" name="Shape 839"/>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40" name="Shape 840"/>
          <p:cNvCxnSpPr>
            <a:stCxn id="825" idx="1"/>
          </p:cNvCxnSpPr>
          <p:nvPr/>
        </p:nvCxnSpPr>
        <p:spPr>
          <a:xfrm rot="10800000">
            <a:off x="2128887" y="3849964"/>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41" name="Shape 841"/>
          <p:cNvCxnSpPr>
            <a:stCxn id="829" idx="3"/>
          </p:cNvCxnSpPr>
          <p:nvPr/>
        </p:nvCxnSpPr>
        <p:spPr>
          <a:xfrm>
            <a:off x="8014239" y="3849964"/>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42" name="Shape 842"/>
          <p:cNvGrpSpPr/>
          <p:nvPr/>
        </p:nvGrpSpPr>
        <p:grpSpPr>
          <a:xfrm>
            <a:off x="1054577" y="2660443"/>
            <a:ext cx="2148913" cy="3928010"/>
            <a:chOff x="1392637" y="1465012"/>
            <a:chExt cx="2148913" cy="3928010"/>
          </a:xfrm>
          <a:solidFill>
            <a:schemeClr val="accent1"/>
          </a:solidFill>
        </p:grpSpPr>
        <p:sp>
          <p:nvSpPr>
            <p:cNvPr id="843" name="Shape 843"/>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b="1"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844" name="Shape 844"/>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45" name="Shape 845"/>
          <p:cNvGrpSpPr/>
          <p:nvPr/>
        </p:nvGrpSpPr>
        <p:grpSpPr>
          <a:xfrm>
            <a:off x="8971735" y="2660443"/>
            <a:ext cx="2148911" cy="3928010"/>
            <a:chOff x="9309795" y="1465012"/>
            <a:chExt cx="2148911" cy="3928010"/>
          </a:xfrm>
          <a:solidFill>
            <a:schemeClr val="accent1"/>
          </a:solidFill>
        </p:grpSpPr>
        <p:sp>
          <p:nvSpPr>
            <p:cNvPr id="846" name="Shape 846"/>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847" name="Shape 847"/>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848" name="Shape 848"/>
          <p:cNvCxnSpPr>
            <a:stCxn id="833" idx="1"/>
            <a:endCxn id="844" idx="0"/>
          </p:cNvCxnSpPr>
          <p:nvPr/>
        </p:nvCxnSpPr>
        <p:spPr>
          <a:xfrm rot="10800000">
            <a:off x="2129187" y="5398961"/>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49" name="Shape 849"/>
          <p:cNvCxnSpPr>
            <a:stCxn id="837" idx="3"/>
            <a:endCxn id="847" idx="0"/>
          </p:cNvCxnSpPr>
          <p:nvPr/>
        </p:nvCxnSpPr>
        <p:spPr>
          <a:xfrm>
            <a:off x="8014239" y="5398961"/>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44941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p:nvPr/>
        </p:nvSpPr>
        <p:spPr>
          <a:xfrm>
            <a:off x="3852639" y="4366351"/>
            <a:ext cx="4511999" cy="21956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b" anchorCtr="0">
            <a:noAutofit/>
          </a:bodyPr>
          <a:lstStyle/>
          <a:p>
            <a:pPr algn="ctr">
              <a:buClr>
                <a:srgbClr val="000000"/>
              </a:buClr>
              <a:buSzPct val="25000"/>
            </a:pPr>
            <a:r>
              <a:rPr lang="en-US" sz="2400">
                <a:solidFill>
                  <a:srgbClr val="000000"/>
                </a:solidFill>
                <a:latin typeface="Open Sans"/>
                <a:ea typeface="Open Sans"/>
                <a:cs typeface="Open Sans"/>
                <a:sym typeface="Open Sans"/>
              </a:rPr>
              <a:t>App == Nifty</a:t>
            </a:r>
          </a:p>
          <a:p>
            <a:pPr algn="ctr">
              <a:buClr>
                <a:srgbClr val="000000"/>
              </a:buClr>
              <a:buSzPct val="25000"/>
            </a:pPr>
            <a:r>
              <a:rPr lang="en-US" sz="2400">
                <a:solidFill>
                  <a:srgbClr val="000000"/>
                </a:solidFill>
                <a:latin typeface="Open Sans"/>
                <a:ea typeface="Open Sans"/>
                <a:cs typeface="Open Sans"/>
                <a:sym typeface="Open Sans"/>
              </a:rPr>
              <a:t>Phase == Test</a:t>
            </a:r>
          </a:p>
        </p:txBody>
      </p:sp>
      <p:grpSp>
        <p:nvGrpSpPr>
          <p:cNvPr id="857" name="Shape 857"/>
          <p:cNvGrpSpPr/>
          <p:nvPr/>
        </p:nvGrpSpPr>
        <p:grpSpPr>
          <a:xfrm>
            <a:off x="4169476" y="3029767"/>
            <a:ext cx="1570756" cy="918943"/>
            <a:chOff x="7511125" y="2243400"/>
            <a:chExt cx="3492898" cy="1888499"/>
          </a:xfrm>
        </p:grpSpPr>
        <p:sp>
          <p:nvSpPr>
            <p:cNvPr id="858" name="Shape 85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59" name="Shape 859"/>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0" name="Shape 860"/>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1" name="Shape 861"/>
          <p:cNvGrpSpPr/>
          <p:nvPr/>
        </p:nvGrpSpPr>
        <p:grpSpPr>
          <a:xfrm>
            <a:off x="6451872" y="3029767"/>
            <a:ext cx="1570756" cy="918943"/>
            <a:chOff x="7511125" y="2243400"/>
            <a:chExt cx="3492898" cy="1888499"/>
          </a:xfrm>
        </p:grpSpPr>
        <p:sp>
          <p:nvSpPr>
            <p:cNvPr id="862" name="Shape 862"/>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3" name="Shape 863"/>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4" name="Shape 864"/>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5" name="Shape 865"/>
          <p:cNvGrpSpPr/>
          <p:nvPr/>
        </p:nvGrpSpPr>
        <p:grpSpPr>
          <a:xfrm>
            <a:off x="4169476" y="4578764"/>
            <a:ext cx="1570756" cy="918943"/>
            <a:chOff x="7511125" y="2243400"/>
            <a:chExt cx="3492898" cy="1888499"/>
          </a:xfrm>
        </p:grpSpPr>
        <p:sp>
          <p:nvSpPr>
            <p:cNvPr id="866" name="Shape 866"/>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7" name="Shape 867"/>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8" name="Shape 868"/>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9" name="Shape 869"/>
          <p:cNvGrpSpPr/>
          <p:nvPr/>
        </p:nvGrpSpPr>
        <p:grpSpPr>
          <a:xfrm>
            <a:off x="6451872" y="4578764"/>
            <a:ext cx="1570756" cy="918943"/>
            <a:chOff x="7511125" y="2243400"/>
            <a:chExt cx="3492898" cy="1888499"/>
          </a:xfrm>
        </p:grpSpPr>
        <p:sp>
          <p:nvSpPr>
            <p:cNvPr id="870" name="Shape 870"/>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71" name="Shape 871"/>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72" name="Shape 872"/>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73" name="Shape 873"/>
          <p:cNvCxnSpPr>
            <a:stCxn id="858" idx="1"/>
          </p:cNvCxnSpPr>
          <p:nvPr/>
        </p:nvCxnSpPr>
        <p:spPr>
          <a:xfrm rot="10800000">
            <a:off x="2137276" y="3489237"/>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74" name="Shape 874"/>
          <p:cNvCxnSpPr>
            <a:stCxn id="862" idx="3"/>
          </p:cNvCxnSpPr>
          <p:nvPr/>
        </p:nvCxnSpPr>
        <p:spPr>
          <a:xfrm>
            <a:off x="8022628" y="3489237"/>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75" name="Shape 875"/>
          <p:cNvGrpSpPr/>
          <p:nvPr/>
        </p:nvGrpSpPr>
        <p:grpSpPr>
          <a:xfrm>
            <a:off x="1062966" y="2299716"/>
            <a:ext cx="2148913" cy="3928010"/>
            <a:chOff x="1392637" y="1465012"/>
            <a:chExt cx="2148913" cy="3928010"/>
          </a:xfrm>
          <a:solidFill>
            <a:schemeClr val="accent1"/>
          </a:solidFill>
        </p:grpSpPr>
        <p:sp>
          <p:nvSpPr>
            <p:cNvPr id="876" name="Shape 876"/>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FE</a:t>
              </a:r>
            </a:p>
          </p:txBody>
        </p:sp>
        <p:sp>
          <p:nvSpPr>
            <p:cNvPr id="877" name="Shape 877"/>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78" name="Shape 878"/>
          <p:cNvGrpSpPr/>
          <p:nvPr/>
        </p:nvGrpSpPr>
        <p:grpSpPr>
          <a:xfrm>
            <a:off x="8980124" y="2299716"/>
            <a:ext cx="2148911" cy="3928010"/>
            <a:chOff x="9309795" y="1465012"/>
            <a:chExt cx="2148911" cy="3928010"/>
          </a:xfrm>
          <a:solidFill>
            <a:schemeClr val="accent1"/>
          </a:solidFill>
        </p:grpSpPr>
        <p:sp>
          <p:nvSpPr>
            <p:cNvPr id="879" name="Shape 879"/>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880" name="Shape 880"/>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881" name="Shape 881"/>
          <p:cNvCxnSpPr>
            <a:stCxn id="866" idx="1"/>
            <a:endCxn id="877" idx="0"/>
          </p:cNvCxnSpPr>
          <p:nvPr/>
        </p:nvCxnSpPr>
        <p:spPr>
          <a:xfrm rot="10800000">
            <a:off x="2137576" y="5038234"/>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82" name="Shape 882"/>
          <p:cNvCxnSpPr>
            <a:stCxn id="870" idx="3"/>
            <a:endCxn id="880" idx="0"/>
          </p:cNvCxnSpPr>
          <p:nvPr/>
        </p:nvCxnSpPr>
        <p:spPr>
          <a:xfrm>
            <a:off x="8022628" y="5038234"/>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227770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Virtualization and Container Concepts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85082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Control Loops</a:t>
            </a:r>
          </a:p>
        </p:txBody>
      </p:sp>
      <p:sp>
        <p:nvSpPr>
          <p:cNvPr id="890" name="Shape 890"/>
          <p:cNvSpPr txBox="1">
            <a:spLocks noGrp="1"/>
          </p:cNvSpPr>
          <p:nvPr>
            <p:ph idx="1"/>
          </p:nvPr>
        </p:nvSpPr>
        <p:spPr>
          <a:prstGeom prst="rect">
            <a:avLst/>
          </a:prstGeom>
          <a:noFill/>
          <a:ln>
            <a:noFill/>
          </a:ln>
        </p:spPr>
        <p:txBody>
          <a:bodyPr vert="horz" lIns="91425" tIns="91425" rIns="91425" bIns="91425" rtlCol="0" anchor="t" anchorCtr="0">
            <a:noAutofit/>
          </a:bodyPr>
          <a:lstStyle/>
          <a:p>
            <a:pPr>
              <a:buSzPct val="25000"/>
            </a:pPr>
            <a:r>
              <a:rPr lang="en-US" dirty="0">
                <a:solidFill>
                  <a:srgbClr val="222222"/>
                </a:solidFill>
              </a:rPr>
              <a:t>Drive current state -&gt; desired state</a:t>
            </a:r>
            <a:endParaRPr dirty="0">
              <a:solidFill>
                <a:srgbClr val="222222"/>
              </a:solidFill>
            </a:endParaRPr>
          </a:p>
          <a:p>
            <a:pPr>
              <a:buSzPct val="25000"/>
            </a:pPr>
            <a:r>
              <a:rPr lang="en-US" dirty="0">
                <a:solidFill>
                  <a:srgbClr val="222222"/>
                </a:solidFill>
              </a:rPr>
              <a:t>Act independently</a:t>
            </a:r>
            <a:endParaRPr dirty="0">
              <a:solidFill>
                <a:srgbClr val="222222"/>
              </a:solidFill>
            </a:endParaRPr>
          </a:p>
          <a:p>
            <a:pPr>
              <a:buSzPct val="25000"/>
            </a:pPr>
            <a:r>
              <a:rPr lang="en-US" dirty="0">
                <a:solidFill>
                  <a:srgbClr val="222222"/>
                </a:solidFill>
              </a:rPr>
              <a:t>APIs - no shortcuts or back doors</a:t>
            </a:r>
          </a:p>
          <a:p>
            <a:pPr>
              <a:buSzPct val="25000"/>
            </a:pPr>
            <a:r>
              <a:rPr lang="en-US" dirty="0">
                <a:solidFill>
                  <a:srgbClr val="222222"/>
                </a:solidFill>
              </a:rPr>
              <a:t>Observed state is truth</a:t>
            </a:r>
          </a:p>
          <a:p>
            <a:pPr>
              <a:buSzPct val="25000"/>
            </a:pPr>
            <a:r>
              <a:rPr lang="en-US" dirty="0">
                <a:solidFill>
                  <a:srgbClr val="222222"/>
                </a:solidFill>
              </a:rPr>
              <a:t>Recurring pattern in the system</a:t>
            </a:r>
          </a:p>
          <a:p>
            <a:pPr marL="0" indent="0">
              <a:buSzPct val="25000"/>
              <a:buNone/>
            </a:pPr>
            <a:endParaRPr sz="1000" dirty="0">
              <a:solidFill>
                <a:srgbClr val="222222"/>
              </a:solidFill>
            </a:endParaRPr>
          </a:p>
          <a:p>
            <a:pPr marL="0" indent="0">
              <a:buSzPct val="25000"/>
              <a:buNone/>
            </a:pPr>
            <a:r>
              <a:rPr lang="en-US" dirty="0">
                <a:solidFill>
                  <a:srgbClr val="222222"/>
                </a:solidFill>
              </a:rPr>
              <a:t>Example: </a:t>
            </a:r>
            <a:r>
              <a:rPr lang="en-US" dirty="0" err="1">
                <a:solidFill>
                  <a:srgbClr val="222222"/>
                </a:solidFill>
              </a:rPr>
              <a:t>ReplicationController</a:t>
            </a:r>
            <a:endParaRPr lang="en-US" dirty="0">
              <a:solidFill>
                <a:srgbClr val="222222"/>
              </a:solidFill>
            </a:endParaRPr>
          </a:p>
        </p:txBody>
      </p:sp>
      <p:grpSp>
        <p:nvGrpSpPr>
          <p:cNvPr id="891" name="Shape 891"/>
          <p:cNvGrpSpPr/>
          <p:nvPr/>
        </p:nvGrpSpPr>
        <p:grpSpPr>
          <a:xfrm>
            <a:off x="5648029" y="48072"/>
            <a:ext cx="6291734" cy="6291724"/>
            <a:chOff x="7483065" y="961564"/>
            <a:chExt cx="4662616" cy="4662608"/>
          </a:xfrm>
        </p:grpSpPr>
        <p:sp>
          <p:nvSpPr>
            <p:cNvPr id="892" name="Shape 892"/>
            <p:cNvSpPr/>
            <p:nvPr/>
          </p:nvSpPr>
          <p:spPr>
            <a:xfrm>
              <a:off x="8107825" y="1586325"/>
              <a:ext cx="3413099" cy="3413099"/>
            </a:xfrm>
            <a:prstGeom prst="blockArc">
              <a:avLst>
                <a:gd name="adj1" fmla="val 14376224"/>
                <a:gd name="adj2" fmla="val 0"/>
                <a:gd name="adj3" fmla="val 25000"/>
              </a:avLst>
            </a:prstGeom>
            <a:solidFill>
              <a:srgbClr val="D84437"/>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3" name="Shape 893"/>
            <p:cNvSpPr/>
            <p:nvPr/>
          </p:nvSpPr>
          <p:spPr>
            <a:xfrm rot="-7200096">
              <a:off x="8107766" y="1586247"/>
              <a:ext cx="3413232" cy="3413232"/>
            </a:xfrm>
            <a:prstGeom prst="blockArc">
              <a:avLst>
                <a:gd name="adj1" fmla="val 14376224"/>
                <a:gd name="adj2" fmla="val 0"/>
                <a:gd name="adj3" fmla="val 25000"/>
              </a:avLst>
            </a:prstGeom>
            <a:solidFill>
              <a:srgbClr val="4285F4"/>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4" name="Shape 894"/>
            <p:cNvSpPr/>
            <p:nvPr/>
          </p:nvSpPr>
          <p:spPr>
            <a:xfrm rot="7200096">
              <a:off x="8107747" y="1586257"/>
              <a:ext cx="3413232" cy="3413232"/>
            </a:xfrm>
            <a:prstGeom prst="blockArc">
              <a:avLst>
                <a:gd name="adj1" fmla="val 14376224"/>
                <a:gd name="adj2" fmla="val 0"/>
                <a:gd name="adj3" fmla="val 25000"/>
              </a:avLst>
            </a:prstGeom>
            <a:solidFill>
              <a:srgbClr val="009925"/>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5" name="Shape 895"/>
            <p:cNvSpPr/>
            <p:nvPr/>
          </p:nvSpPr>
          <p:spPr>
            <a:xfrm rot="2700000">
              <a:off x="10752235" y="3000378"/>
              <a:ext cx="677125" cy="677125"/>
            </a:xfrm>
            <a:prstGeom prst="rect">
              <a:avLst/>
            </a:prstGeom>
            <a:solidFill>
              <a:srgbClr val="D84437"/>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896" name="Shape 896"/>
            <p:cNvGrpSpPr/>
            <p:nvPr/>
          </p:nvGrpSpPr>
          <p:grpSpPr>
            <a:xfrm rot="-8100000">
              <a:off x="10445240" y="2355905"/>
              <a:ext cx="1291140" cy="1291142"/>
              <a:chOff x="7410799" y="3885673"/>
              <a:chExt cx="953397" cy="953399"/>
            </a:xfrm>
          </p:grpSpPr>
          <p:sp>
            <p:nvSpPr>
              <p:cNvPr id="897" name="Shape 897"/>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98" name="Shape 898"/>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899" name="Shape 899"/>
            <p:cNvSpPr/>
            <p:nvPr/>
          </p:nvSpPr>
          <p:spPr>
            <a:xfrm rot="9900190">
              <a:off x="8781615" y="4030085"/>
              <a:ext cx="677059" cy="677059"/>
            </a:xfrm>
            <a:prstGeom prst="rect">
              <a:avLst/>
            </a:prstGeom>
            <a:solidFill>
              <a:srgbClr val="009925"/>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900" name="Shape 900"/>
            <p:cNvGrpSpPr/>
            <p:nvPr/>
          </p:nvGrpSpPr>
          <p:grpSpPr>
            <a:xfrm rot="-899989">
              <a:off x="8773650" y="3897935"/>
              <a:ext cx="1291133" cy="1291135"/>
              <a:chOff x="7410799" y="3885673"/>
              <a:chExt cx="953397" cy="953399"/>
            </a:xfrm>
          </p:grpSpPr>
          <p:sp>
            <p:nvSpPr>
              <p:cNvPr id="901" name="Shape 901"/>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02" name="Shape 902"/>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903" name="Shape 903"/>
            <p:cNvSpPr/>
            <p:nvPr/>
          </p:nvSpPr>
          <p:spPr>
            <a:xfrm rot="-4500190">
              <a:off x="8885664" y="1818862"/>
              <a:ext cx="677059" cy="677059"/>
            </a:xfrm>
            <a:prstGeom prst="rect">
              <a:avLst/>
            </a:prstGeom>
            <a:solidFill>
              <a:srgbClr val="4285F4"/>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904" name="Shape 904"/>
            <p:cNvGrpSpPr/>
            <p:nvPr/>
          </p:nvGrpSpPr>
          <p:grpSpPr>
            <a:xfrm rot="6299989">
              <a:off x="8285074" y="1682908"/>
              <a:ext cx="1291133" cy="1291135"/>
              <a:chOff x="7410799" y="3885673"/>
              <a:chExt cx="953397" cy="953399"/>
            </a:xfrm>
          </p:grpSpPr>
          <p:sp>
            <p:nvSpPr>
              <p:cNvPr id="905" name="Shape 905"/>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06" name="Shape 906"/>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907" name="Shape 907"/>
            <p:cNvSpPr txBox="1"/>
            <p:nvPr/>
          </p:nvSpPr>
          <p:spPr>
            <a:xfrm>
              <a:off x="10157696" y="2178783"/>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observe</a:t>
              </a:r>
            </a:p>
          </p:txBody>
        </p:sp>
        <p:sp>
          <p:nvSpPr>
            <p:cNvPr id="908" name="Shape 908"/>
            <p:cNvSpPr txBox="1"/>
            <p:nvPr/>
          </p:nvSpPr>
          <p:spPr>
            <a:xfrm>
              <a:off x="9677292" y="4337344"/>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diff</a:t>
              </a:r>
            </a:p>
          </p:txBody>
        </p:sp>
        <p:sp>
          <p:nvSpPr>
            <p:cNvPr id="909" name="Shape 909"/>
            <p:cNvSpPr txBox="1"/>
            <p:nvPr/>
          </p:nvSpPr>
          <p:spPr>
            <a:xfrm>
              <a:off x="8304859" y="2808666"/>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act</a:t>
              </a:r>
            </a:p>
          </p:txBody>
        </p:sp>
      </p:grpSp>
    </p:spTree>
    <p:extLst>
      <p:ext uri="{BB962C8B-B14F-4D97-AF65-F5344CB8AC3E}">
        <p14:creationId xmlns:p14="http://schemas.microsoft.com/office/powerpoint/2010/main" val="32745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6" name="Shape 916"/>
          <p:cNvSpPr/>
          <p:nvPr/>
        </p:nvSpPr>
        <p:spPr>
          <a:xfrm>
            <a:off x="1356296" y="1376559"/>
            <a:ext cx="9445446" cy="4531701"/>
          </a:xfrm>
          <a:prstGeom prst="rect">
            <a:avLst/>
          </a:prstGeom>
          <a:solidFill>
            <a:schemeClr val="accent1"/>
          </a:solidFill>
          <a:ln>
            <a:noFill/>
          </a:ln>
        </p:spPr>
        <p:txBody>
          <a:bodyPr lIns="91425" tIns="91425" rIns="91425" bIns="91425" anchor="t" anchorCtr="0">
            <a:noAutofit/>
          </a:bodyPr>
          <a:lstStyle/>
          <a:p>
            <a:pPr>
              <a:buClr>
                <a:srgbClr val="FFFFFF"/>
              </a:buClr>
              <a:buSzPct val="25000"/>
            </a:pPr>
            <a:r>
              <a:rPr lang="en-US" sz="3600" b="1" dirty="0">
                <a:solidFill>
                  <a:srgbClr val="FFFFFF"/>
                </a:solidFill>
                <a:latin typeface="Open Sans"/>
                <a:ea typeface="Open Sans"/>
                <a:cs typeface="Open Sans"/>
                <a:sym typeface="Open Sans"/>
              </a:rPr>
              <a:t>Replication Controller</a:t>
            </a:r>
          </a:p>
          <a:p>
            <a:pPr marL="457200" indent="-457200">
              <a:buClr>
                <a:srgbClr val="FFFFFF"/>
              </a:buClr>
              <a:buSzPct val="100000"/>
              <a:buFont typeface="Open Sans"/>
              <a:buChar char="-"/>
            </a:pPr>
            <a:r>
              <a:rPr lang="en-US" sz="3600" b="1" dirty="0">
                <a:solidFill>
                  <a:srgbClr val="FFFFFF"/>
                </a:solidFill>
                <a:latin typeface="Open Sans"/>
                <a:ea typeface="Open Sans"/>
                <a:cs typeface="Open Sans"/>
                <a:sym typeface="Open Sans"/>
              </a:rPr>
              <a:t>Name = “nifty-</a:t>
            </a:r>
            <a:r>
              <a:rPr lang="en-US" sz="3600" b="1" dirty="0" err="1">
                <a:solidFill>
                  <a:srgbClr val="FFFFFF"/>
                </a:solidFill>
                <a:latin typeface="Open Sans"/>
                <a:ea typeface="Open Sans"/>
                <a:cs typeface="Open Sans"/>
                <a:sym typeface="Open Sans"/>
              </a:rPr>
              <a:t>rc</a:t>
            </a:r>
            <a:r>
              <a:rPr lang="en-US" sz="3600" b="1" dirty="0">
                <a:solidFill>
                  <a:srgbClr val="FFFFFF"/>
                </a:solidFill>
                <a:latin typeface="Open Sans"/>
                <a:ea typeface="Open Sans"/>
                <a:cs typeface="Open Sans"/>
                <a:sym typeface="Open Sans"/>
              </a:rPr>
              <a:t>”</a:t>
            </a:r>
          </a:p>
          <a:p>
            <a:pPr marL="457200" indent="-457200">
              <a:buClr>
                <a:srgbClr val="FFFFFF"/>
              </a:buClr>
              <a:buSzPct val="100000"/>
              <a:buFont typeface="Open Sans"/>
              <a:buChar char="-"/>
            </a:pPr>
            <a:r>
              <a:rPr lang="en-US" sz="3600" b="1" dirty="0">
                <a:solidFill>
                  <a:srgbClr val="FFFFFF"/>
                </a:solidFill>
                <a:latin typeface="Open Sans"/>
                <a:ea typeface="Open Sans"/>
                <a:cs typeface="Open Sans"/>
                <a:sym typeface="Open Sans"/>
              </a:rPr>
              <a:t>Selector = {“App”: “Nifty”,    </a:t>
            </a:r>
            <a:br>
              <a:rPr lang="en-US" sz="3600" b="1" dirty="0">
                <a:solidFill>
                  <a:srgbClr val="FFFFFF"/>
                </a:solidFill>
                <a:latin typeface="Open Sans"/>
                <a:ea typeface="Open Sans"/>
                <a:cs typeface="Open Sans"/>
                <a:sym typeface="Open Sans"/>
              </a:rPr>
            </a:br>
            <a:r>
              <a:rPr lang="en-US" sz="3600" b="1" dirty="0">
                <a:solidFill>
                  <a:srgbClr val="FFFFFF"/>
                </a:solidFill>
                <a:latin typeface="Open Sans"/>
                <a:ea typeface="Open Sans"/>
                <a:cs typeface="Open Sans"/>
                <a:sym typeface="Open Sans"/>
              </a:rPr>
              <a:t>						"Phase": "Dev", </a:t>
            </a:r>
            <a:br>
              <a:rPr lang="en-US" sz="3600" b="1" dirty="0">
                <a:solidFill>
                  <a:srgbClr val="FFFFFF"/>
                </a:solidFill>
                <a:latin typeface="Open Sans"/>
                <a:ea typeface="Open Sans"/>
                <a:cs typeface="Open Sans"/>
                <a:sym typeface="Open Sans"/>
              </a:rPr>
            </a:br>
            <a:r>
              <a:rPr lang="en-US" sz="3600" b="1" dirty="0">
                <a:solidFill>
                  <a:srgbClr val="FFFFFF"/>
                </a:solidFill>
                <a:latin typeface="Open Sans"/>
                <a:ea typeface="Open Sans"/>
                <a:cs typeface="Open Sans"/>
                <a:sym typeface="Open Sans"/>
              </a:rPr>
              <a:t>						"Role": "FE"}</a:t>
            </a:r>
          </a:p>
          <a:p>
            <a:pPr marL="457200" indent="-457200">
              <a:buClr>
                <a:srgbClr val="FFFFFF"/>
              </a:buClr>
              <a:buSzPct val="100000"/>
              <a:buFont typeface="Open Sans"/>
              <a:buChar char="-"/>
            </a:pPr>
            <a:r>
              <a:rPr lang="en-US" sz="3600" b="1" dirty="0" err="1">
                <a:solidFill>
                  <a:srgbClr val="FFFFFF"/>
                </a:solidFill>
                <a:latin typeface="Open Sans"/>
                <a:ea typeface="Open Sans"/>
                <a:cs typeface="Open Sans"/>
                <a:sym typeface="Open Sans"/>
              </a:rPr>
              <a:t>PodTemplate</a:t>
            </a:r>
            <a:r>
              <a:rPr lang="en-US" sz="3600" b="1" dirty="0">
                <a:solidFill>
                  <a:srgbClr val="FFFFFF"/>
                </a:solidFill>
                <a:latin typeface="Open Sans"/>
                <a:ea typeface="Open Sans"/>
                <a:cs typeface="Open Sans"/>
                <a:sym typeface="Open Sans"/>
              </a:rPr>
              <a:t> = { ... }</a:t>
            </a:r>
          </a:p>
          <a:p>
            <a:pPr marL="457200" indent="-457200">
              <a:buClr>
                <a:srgbClr val="FFFFFF"/>
              </a:buClr>
              <a:buSzPct val="100000"/>
              <a:buFont typeface="Open Sans"/>
              <a:buChar char="-"/>
            </a:pPr>
            <a:r>
              <a:rPr lang="en-US" sz="3600" b="1" dirty="0" err="1">
                <a:solidFill>
                  <a:srgbClr val="FFFFFF"/>
                </a:solidFill>
                <a:latin typeface="Open Sans"/>
                <a:ea typeface="Open Sans"/>
                <a:cs typeface="Open Sans"/>
                <a:sym typeface="Open Sans"/>
              </a:rPr>
              <a:t>NumReplicas</a:t>
            </a:r>
            <a:r>
              <a:rPr lang="en-US" sz="3600" b="1" dirty="0">
                <a:solidFill>
                  <a:srgbClr val="FFFFFF"/>
                </a:solidFill>
                <a:latin typeface="Open Sans"/>
                <a:ea typeface="Open Sans"/>
                <a:cs typeface="Open Sans"/>
                <a:sym typeface="Open Sans"/>
              </a:rPr>
              <a:t> = 4</a:t>
            </a:r>
          </a:p>
        </p:txBody>
      </p:sp>
      <p:sp>
        <p:nvSpPr>
          <p:cNvPr id="2" name="Title 1"/>
          <p:cNvSpPr>
            <a:spLocks noGrp="1"/>
          </p:cNvSpPr>
          <p:nvPr>
            <p:ph type="title"/>
          </p:nvPr>
        </p:nvSpPr>
        <p:spPr>
          <a:xfrm>
            <a:off x="1295400" y="503853"/>
            <a:ext cx="9601200" cy="588100"/>
          </a:xfrm>
        </p:spPr>
        <p:txBody>
          <a:bodyPr>
            <a:normAutofit fontScale="90000"/>
          </a:bodyPr>
          <a:lstStyle/>
          <a:p>
            <a:r>
              <a:rPr lang="en-US" dirty="0"/>
              <a:t>Replication Controllers</a:t>
            </a:r>
          </a:p>
        </p:txBody>
      </p:sp>
    </p:spTree>
    <p:extLst>
      <p:ext uri="{BB962C8B-B14F-4D97-AF65-F5344CB8AC3E}">
        <p14:creationId xmlns:p14="http://schemas.microsoft.com/office/powerpoint/2010/main" val="68220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Shape 923"/>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24" name="Shape 924"/>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25" name="Shape 925"/>
          <p:cNvGrpSpPr/>
          <p:nvPr/>
        </p:nvGrpSpPr>
        <p:grpSpPr>
          <a:xfrm>
            <a:off x="1280664" y="2810999"/>
            <a:ext cx="1570799" cy="678900"/>
            <a:chOff x="1279075" y="2810999"/>
            <a:chExt cx="1570799" cy="678900"/>
          </a:xfrm>
        </p:grpSpPr>
        <p:sp>
          <p:nvSpPr>
            <p:cNvPr id="926" name="Shape 92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f0118</a:t>
              </a:r>
            </a:p>
          </p:txBody>
        </p:sp>
        <p:grpSp>
          <p:nvGrpSpPr>
            <p:cNvPr id="927" name="Shape 927"/>
            <p:cNvGrpSpPr/>
            <p:nvPr/>
          </p:nvGrpSpPr>
          <p:grpSpPr>
            <a:xfrm>
              <a:off x="1391632" y="2871655"/>
              <a:ext cx="1345705" cy="241573"/>
              <a:chOff x="1217745" y="2880716"/>
              <a:chExt cx="1345705" cy="663300"/>
            </a:xfrm>
          </p:grpSpPr>
          <p:sp>
            <p:nvSpPr>
              <p:cNvPr id="928" name="Shape 92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dirty="0">
                  <a:solidFill>
                    <a:srgbClr val="000000"/>
                  </a:solidFill>
                  <a:latin typeface="Arial"/>
                  <a:ea typeface="Arial"/>
                  <a:cs typeface="Arial"/>
                  <a:sym typeface="Arial"/>
                </a:endParaRPr>
              </a:p>
            </p:txBody>
          </p:sp>
          <p:sp>
            <p:nvSpPr>
              <p:cNvPr id="929" name="Shape 92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30" name="Shape 930"/>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1" name="Shape 931"/>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932" name="Shape 932"/>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3" name="Shape 933"/>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934" name="Shape 934"/>
          <p:cNvSpPr/>
          <p:nvPr/>
        </p:nvSpPr>
        <p:spPr>
          <a:xfrm>
            <a:off x="2962563" y="45347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5" name="Shape 935"/>
          <p:cNvSpPr/>
          <p:nvPr/>
        </p:nvSpPr>
        <p:spPr>
          <a:xfrm>
            <a:off x="2962564" y="3767387"/>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2</a:t>
            </a:r>
          </a:p>
        </p:txBody>
      </p:sp>
      <p:grpSp>
        <p:nvGrpSpPr>
          <p:cNvPr id="936" name="Shape 936"/>
          <p:cNvGrpSpPr/>
          <p:nvPr/>
        </p:nvGrpSpPr>
        <p:grpSpPr>
          <a:xfrm>
            <a:off x="3111814" y="4927024"/>
            <a:ext cx="1570799" cy="678900"/>
            <a:chOff x="1279075" y="2810999"/>
            <a:chExt cx="1570799" cy="678900"/>
          </a:xfrm>
        </p:grpSpPr>
        <p:sp>
          <p:nvSpPr>
            <p:cNvPr id="937" name="Shape 937"/>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d9376</a:t>
              </a:r>
            </a:p>
          </p:txBody>
        </p:sp>
        <p:grpSp>
          <p:nvGrpSpPr>
            <p:cNvPr id="938" name="Shape 938"/>
            <p:cNvGrpSpPr/>
            <p:nvPr/>
          </p:nvGrpSpPr>
          <p:grpSpPr>
            <a:xfrm>
              <a:off x="1391632" y="2871655"/>
              <a:ext cx="1345705" cy="241573"/>
              <a:chOff x="1217745" y="2880716"/>
              <a:chExt cx="1345705" cy="663300"/>
            </a:xfrm>
          </p:grpSpPr>
          <p:sp>
            <p:nvSpPr>
              <p:cNvPr id="939" name="Shape 939"/>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40" name="Shape 940"/>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41" name="Shape 941"/>
          <p:cNvGrpSpPr/>
          <p:nvPr/>
        </p:nvGrpSpPr>
        <p:grpSpPr>
          <a:xfrm>
            <a:off x="6133389" y="2506545"/>
            <a:ext cx="1570799" cy="678900"/>
            <a:chOff x="1279075" y="2810999"/>
            <a:chExt cx="1570799" cy="678900"/>
          </a:xfrm>
        </p:grpSpPr>
        <p:sp>
          <p:nvSpPr>
            <p:cNvPr id="942" name="Shape 942"/>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b0111</a:t>
              </a:r>
            </a:p>
          </p:txBody>
        </p:sp>
        <p:grpSp>
          <p:nvGrpSpPr>
            <p:cNvPr id="943" name="Shape 943"/>
            <p:cNvGrpSpPr/>
            <p:nvPr/>
          </p:nvGrpSpPr>
          <p:grpSpPr>
            <a:xfrm>
              <a:off x="1391632" y="2871655"/>
              <a:ext cx="1345705" cy="241573"/>
              <a:chOff x="1217745" y="2880716"/>
              <a:chExt cx="1345705" cy="663300"/>
            </a:xfrm>
          </p:grpSpPr>
          <p:sp>
            <p:nvSpPr>
              <p:cNvPr id="944" name="Shape 944"/>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45" name="Shape 945"/>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46" name="Shape 946"/>
          <p:cNvGrpSpPr/>
          <p:nvPr/>
        </p:nvGrpSpPr>
        <p:grpSpPr>
          <a:xfrm>
            <a:off x="7724537" y="4865549"/>
            <a:ext cx="1570799" cy="678900"/>
            <a:chOff x="1279075" y="2810999"/>
            <a:chExt cx="1570799" cy="678900"/>
          </a:xfrm>
        </p:grpSpPr>
        <p:sp>
          <p:nvSpPr>
            <p:cNvPr id="947" name="Shape 947"/>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948" name="Shape 948"/>
            <p:cNvGrpSpPr/>
            <p:nvPr/>
          </p:nvGrpSpPr>
          <p:grpSpPr>
            <a:xfrm>
              <a:off x="1391632" y="2871655"/>
              <a:ext cx="1345705" cy="241573"/>
              <a:chOff x="1217745" y="2880716"/>
              <a:chExt cx="1345705" cy="663300"/>
            </a:xfrm>
          </p:grpSpPr>
          <p:sp>
            <p:nvSpPr>
              <p:cNvPr id="949" name="Shape 949"/>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50" name="Shape 950"/>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51" name="Shape 951"/>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sp>
        <p:nvSpPr>
          <p:cNvPr id="32"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40213792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Shape 958"/>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59" name="Shape 959"/>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60" name="Shape 960"/>
          <p:cNvGrpSpPr/>
          <p:nvPr/>
        </p:nvGrpSpPr>
        <p:grpSpPr>
          <a:xfrm>
            <a:off x="1280664" y="2810999"/>
            <a:ext cx="1570799" cy="678900"/>
            <a:chOff x="1279075" y="2810999"/>
            <a:chExt cx="1570799" cy="678900"/>
          </a:xfrm>
        </p:grpSpPr>
        <p:sp>
          <p:nvSpPr>
            <p:cNvPr id="961" name="Shape 961"/>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962" name="Shape 962"/>
            <p:cNvGrpSpPr/>
            <p:nvPr/>
          </p:nvGrpSpPr>
          <p:grpSpPr>
            <a:xfrm>
              <a:off x="1391632" y="2871655"/>
              <a:ext cx="1345705" cy="241573"/>
              <a:chOff x="1217745" y="2880716"/>
              <a:chExt cx="1345705" cy="663300"/>
            </a:xfrm>
          </p:grpSpPr>
          <p:sp>
            <p:nvSpPr>
              <p:cNvPr id="963" name="Shape 963"/>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4" name="Shape 964"/>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65" name="Shape 965"/>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6" name="Shape 966"/>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967" name="Shape 967"/>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8" name="Shape 968"/>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969" name="Shape 969"/>
          <p:cNvSpPr/>
          <p:nvPr/>
        </p:nvSpPr>
        <p:spPr>
          <a:xfrm>
            <a:off x="2962563" y="45347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70" name="Shape 970"/>
          <p:cNvSpPr/>
          <p:nvPr/>
        </p:nvSpPr>
        <p:spPr>
          <a:xfrm>
            <a:off x="2962564" y="3767387"/>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2</a:t>
            </a:r>
          </a:p>
        </p:txBody>
      </p:sp>
      <p:sp>
        <p:nvSpPr>
          <p:cNvPr id="971" name="Shape 971"/>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grpSp>
        <p:nvGrpSpPr>
          <p:cNvPr id="972" name="Shape 972"/>
          <p:cNvGrpSpPr/>
          <p:nvPr/>
        </p:nvGrpSpPr>
        <p:grpSpPr>
          <a:xfrm>
            <a:off x="3111814" y="4927024"/>
            <a:ext cx="1570799" cy="678900"/>
            <a:chOff x="1279075" y="2810999"/>
            <a:chExt cx="1570799" cy="678900"/>
          </a:xfrm>
        </p:grpSpPr>
        <p:sp>
          <p:nvSpPr>
            <p:cNvPr id="973" name="Shape 97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d9376</a:t>
              </a:r>
            </a:p>
          </p:txBody>
        </p:sp>
        <p:grpSp>
          <p:nvGrpSpPr>
            <p:cNvPr id="974" name="Shape 974"/>
            <p:cNvGrpSpPr/>
            <p:nvPr/>
          </p:nvGrpSpPr>
          <p:grpSpPr>
            <a:xfrm>
              <a:off x="1391632" y="2871655"/>
              <a:ext cx="1345705" cy="241573"/>
              <a:chOff x="1217745" y="2880716"/>
              <a:chExt cx="1345705" cy="663300"/>
            </a:xfrm>
          </p:grpSpPr>
          <p:sp>
            <p:nvSpPr>
              <p:cNvPr id="975" name="Shape 97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76" name="Shape 97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77" name="Shape 977"/>
          <p:cNvGrpSpPr/>
          <p:nvPr/>
        </p:nvGrpSpPr>
        <p:grpSpPr>
          <a:xfrm>
            <a:off x="6133389" y="2506545"/>
            <a:ext cx="1570799" cy="678900"/>
            <a:chOff x="1279075" y="2810999"/>
            <a:chExt cx="1570799" cy="678900"/>
          </a:xfrm>
        </p:grpSpPr>
        <p:sp>
          <p:nvSpPr>
            <p:cNvPr id="978" name="Shape 97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979" name="Shape 979"/>
            <p:cNvGrpSpPr/>
            <p:nvPr/>
          </p:nvGrpSpPr>
          <p:grpSpPr>
            <a:xfrm>
              <a:off x="1391632" y="2871655"/>
              <a:ext cx="1345705" cy="241573"/>
              <a:chOff x="1217745" y="2880716"/>
              <a:chExt cx="1345705" cy="663300"/>
            </a:xfrm>
          </p:grpSpPr>
          <p:sp>
            <p:nvSpPr>
              <p:cNvPr id="980" name="Shape 98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1" name="Shape 98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82" name="Shape 982"/>
          <p:cNvGrpSpPr/>
          <p:nvPr/>
        </p:nvGrpSpPr>
        <p:grpSpPr>
          <a:xfrm>
            <a:off x="7724537" y="4865549"/>
            <a:ext cx="1570799" cy="678900"/>
            <a:chOff x="1279075" y="2810999"/>
            <a:chExt cx="1570799" cy="678900"/>
          </a:xfrm>
        </p:grpSpPr>
        <p:sp>
          <p:nvSpPr>
            <p:cNvPr id="983" name="Shape 98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984" name="Shape 984"/>
            <p:cNvGrpSpPr/>
            <p:nvPr/>
          </p:nvGrpSpPr>
          <p:grpSpPr>
            <a:xfrm>
              <a:off x="1391632" y="2871655"/>
              <a:ext cx="1345705" cy="241573"/>
              <a:chOff x="1217745" y="2880716"/>
              <a:chExt cx="1345705" cy="663300"/>
            </a:xfrm>
          </p:grpSpPr>
          <p:sp>
            <p:nvSpPr>
              <p:cNvPr id="985" name="Shape 98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6" name="Shape 98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87" name="Shape 987"/>
          <p:cNvSpPr/>
          <p:nvPr/>
        </p:nvSpPr>
        <p:spPr>
          <a:xfrm>
            <a:off x="2274338" y="3988337"/>
            <a:ext cx="3378240" cy="2073328"/>
          </a:xfrm>
          <a:prstGeom prst="irregularSeal2">
            <a:avLst/>
          </a:prstGeom>
          <a:solidFill>
            <a:srgbClr val="D84437"/>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8" name="Shape 988"/>
          <p:cNvSpPr/>
          <p:nvPr/>
        </p:nvSpPr>
        <p:spPr>
          <a:xfrm>
            <a:off x="697359" y="2035776"/>
            <a:ext cx="2743145" cy="2891265"/>
          </a:xfrm>
          <a:prstGeom prst="lightningBolt">
            <a:avLst/>
          </a:prstGeom>
          <a:solidFill>
            <a:srgbClr val="FFE168"/>
          </a:solidFill>
          <a:ln w="19050" cap="flat" cmpd="sng">
            <a:solidFill>
              <a:srgbClr val="4D4D4D"/>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35"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38334899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5" name="Shape 995"/>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96" name="Shape 996"/>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97" name="Shape 997"/>
          <p:cNvGrpSpPr/>
          <p:nvPr/>
        </p:nvGrpSpPr>
        <p:grpSpPr>
          <a:xfrm>
            <a:off x="1280664" y="2810999"/>
            <a:ext cx="1570799" cy="678900"/>
            <a:chOff x="1279075" y="2810999"/>
            <a:chExt cx="1570799" cy="678900"/>
          </a:xfrm>
        </p:grpSpPr>
        <p:sp>
          <p:nvSpPr>
            <p:cNvPr id="998" name="Shape 99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999" name="Shape 999"/>
            <p:cNvGrpSpPr/>
            <p:nvPr/>
          </p:nvGrpSpPr>
          <p:grpSpPr>
            <a:xfrm>
              <a:off x="1391632" y="2871655"/>
              <a:ext cx="1345705" cy="241573"/>
              <a:chOff x="1217745" y="2880716"/>
              <a:chExt cx="1345705" cy="663300"/>
            </a:xfrm>
          </p:grpSpPr>
          <p:sp>
            <p:nvSpPr>
              <p:cNvPr id="1000" name="Shape 100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1" name="Shape 100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1002" name="Shape 1002"/>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3" name="Shape 1003"/>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1004" name="Shape 1004"/>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5" name="Shape 1005"/>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1006" name="Shape 1006"/>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55600">
              <a:buClr>
                <a:srgbClr val="FF0000"/>
              </a:buClr>
              <a:buSzPct val="100000"/>
              <a:buFont typeface="Open Sans"/>
              <a:buChar char="-"/>
            </a:pPr>
            <a:r>
              <a:rPr lang="en-US" sz="2000" b="1">
                <a:solidFill>
                  <a:srgbClr val="FF0000"/>
                </a:solidFill>
                <a:latin typeface="Open Sans"/>
                <a:ea typeface="Open Sans"/>
                <a:cs typeface="Open Sans"/>
                <a:sym typeface="Open Sans"/>
              </a:rPr>
              <a:t>Current = 3</a:t>
            </a:r>
          </a:p>
        </p:txBody>
      </p:sp>
      <p:grpSp>
        <p:nvGrpSpPr>
          <p:cNvPr id="1007" name="Shape 1007"/>
          <p:cNvGrpSpPr/>
          <p:nvPr/>
        </p:nvGrpSpPr>
        <p:grpSpPr>
          <a:xfrm>
            <a:off x="6133389" y="2506545"/>
            <a:ext cx="1570799" cy="678900"/>
            <a:chOff x="1279075" y="2810999"/>
            <a:chExt cx="1570799" cy="678900"/>
          </a:xfrm>
        </p:grpSpPr>
        <p:sp>
          <p:nvSpPr>
            <p:cNvPr id="1008" name="Shape 100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1009" name="Shape 1009"/>
            <p:cNvGrpSpPr/>
            <p:nvPr/>
          </p:nvGrpSpPr>
          <p:grpSpPr>
            <a:xfrm>
              <a:off x="1391632" y="2871655"/>
              <a:ext cx="1345705" cy="241573"/>
              <a:chOff x="1217745" y="2880716"/>
              <a:chExt cx="1345705" cy="663300"/>
            </a:xfrm>
          </p:grpSpPr>
          <p:sp>
            <p:nvSpPr>
              <p:cNvPr id="1010" name="Shape 101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11" name="Shape 101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12" name="Shape 1012"/>
          <p:cNvGrpSpPr/>
          <p:nvPr/>
        </p:nvGrpSpPr>
        <p:grpSpPr>
          <a:xfrm>
            <a:off x="7724537" y="4865549"/>
            <a:ext cx="1570799" cy="678900"/>
            <a:chOff x="1279075" y="2810999"/>
            <a:chExt cx="1570799" cy="678900"/>
          </a:xfrm>
        </p:grpSpPr>
        <p:sp>
          <p:nvSpPr>
            <p:cNvPr id="1013" name="Shape 101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1014" name="Shape 1014"/>
            <p:cNvGrpSpPr/>
            <p:nvPr/>
          </p:nvGrpSpPr>
          <p:grpSpPr>
            <a:xfrm>
              <a:off x="1391632" y="2871655"/>
              <a:ext cx="1345705" cy="241573"/>
              <a:chOff x="1217745" y="2880716"/>
              <a:chExt cx="1345705" cy="663300"/>
            </a:xfrm>
          </p:grpSpPr>
          <p:sp>
            <p:nvSpPr>
              <p:cNvPr id="1015" name="Shape 101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16" name="Shape 101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26"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10975822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3" name="Shape 1023"/>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24" name="Shape 1024"/>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1025" name="Shape 1025"/>
          <p:cNvGrpSpPr/>
          <p:nvPr/>
        </p:nvGrpSpPr>
        <p:grpSpPr>
          <a:xfrm>
            <a:off x="1280664" y="2810999"/>
            <a:ext cx="1570799" cy="678900"/>
            <a:chOff x="1279075" y="2810999"/>
            <a:chExt cx="1570799" cy="678900"/>
          </a:xfrm>
        </p:grpSpPr>
        <p:sp>
          <p:nvSpPr>
            <p:cNvPr id="1026" name="Shape 102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1027" name="Shape 1027"/>
            <p:cNvGrpSpPr/>
            <p:nvPr/>
          </p:nvGrpSpPr>
          <p:grpSpPr>
            <a:xfrm>
              <a:off x="1391632" y="2871655"/>
              <a:ext cx="1345705" cy="241573"/>
              <a:chOff x="1217745" y="2880716"/>
              <a:chExt cx="1345705" cy="663300"/>
            </a:xfrm>
          </p:grpSpPr>
          <p:sp>
            <p:nvSpPr>
              <p:cNvPr id="1028" name="Shape 102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29" name="Shape 102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1030" name="Shape 1030"/>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1" name="Shape 1031"/>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1032" name="Shape 1032"/>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3" name="Shape 1033"/>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1034" name="Shape 1034"/>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grpSp>
        <p:nvGrpSpPr>
          <p:cNvPr id="1035" name="Shape 1035"/>
          <p:cNvGrpSpPr/>
          <p:nvPr/>
        </p:nvGrpSpPr>
        <p:grpSpPr>
          <a:xfrm>
            <a:off x="6133389" y="2132095"/>
            <a:ext cx="1570799" cy="678900"/>
            <a:chOff x="1279075" y="2810999"/>
            <a:chExt cx="1570799" cy="678900"/>
          </a:xfrm>
        </p:grpSpPr>
        <p:sp>
          <p:nvSpPr>
            <p:cNvPr id="1036" name="Shape 103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1037" name="Shape 1037"/>
            <p:cNvGrpSpPr/>
            <p:nvPr/>
          </p:nvGrpSpPr>
          <p:grpSpPr>
            <a:xfrm>
              <a:off x="1391632" y="2871655"/>
              <a:ext cx="1345705" cy="241573"/>
              <a:chOff x="1217745" y="2880716"/>
              <a:chExt cx="1345705" cy="663300"/>
            </a:xfrm>
          </p:grpSpPr>
          <p:sp>
            <p:nvSpPr>
              <p:cNvPr id="1038" name="Shape 103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9" name="Shape 103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40" name="Shape 1040"/>
          <p:cNvGrpSpPr/>
          <p:nvPr/>
        </p:nvGrpSpPr>
        <p:grpSpPr>
          <a:xfrm>
            <a:off x="7724537" y="4865549"/>
            <a:ext cx="1570799" cy="678900"/>
            <a:chOff x="1279075" y="2810999"/>
            <a:chExt cx="1570799" cy="678900"/>
          </a:xfrm>
        </p:grpSpPr>
        <p:sp>
          <p:nvSpPr>
            <p:cNvPr id="1041" name="Shape 1041"/>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1042" name="Shape 1042"/>
            <p:cNvGrpSpPr/>
            <p:nvPr/>
          </p:nvGrpSpPr>
          <p:grpSpPr>
            <a:xfrm>
              <a:off x="1391632" y="2871655"/>
              <a:ext cx="1345705" cy="241573"/>
              <a:chOff x="1217745" y="2880716"/>
              <a:chExt cx="1345705" cy="663300"/>
            </a:xfrm>
          </p:grpSpPr>
          <p:sp>
            <p:nvSpPr>
              <p:cNvPr id="1043" name="Shape 1043"/>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44" name="Shape 1044"/>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45" name="Shape 1045"/>
          <p:cNvGrpSpPr/>
          <p:nvPr/>
        </p:nvGrpSpPr>
        <p:grpSpPr>
          <a:xfrm>
            <a:off x="6133389" y="2872095"/>
            <a:ext cx="1570799" cy="678900"/>
            <a:chOff x="1279075" y="2810999"/>
            <a:chExt cx="1570799" cy="678900"/>
          </a:xfrm>
        </p:grpSpPr>
        <p:sp>
          <p:nvSpPr>
            <p:cNvPr id="1046" name="Shape 104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c9bad</a:t>
              </a:r>
            </a:p>
          </p:txBody>
        </p:sp>
        <p:grpSp>
          <p:nvGrpSpPr>
            <p:cNvPr id="1047" name="Shape 1047"/>
            <p:cNvGrpSpPr/>
            <p:nvPr/>
          </p:nvGrpSpPr>
          <p:grpSpPr>
            <a:xfrm>
              <a:off x="1391632" y="2871655"/>
              <a:ext cx="1345705" cy="241573"/>
              <a:chOff x="1217745" y="2880716"/>
              <a:chExt cx="1345705" cy="663300"/>
            </a:xfrm>
          </p:grpSpPr>
          <p:sp>
            <p:nvSpPr>
              <p:cNvPr id="1048" name="Shape 104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49" name="Shape 104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31"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7607723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Services</a:t>
            </a:r>
          </a:p>
        </p:txBody>
      </p:sp>
      <p:sp>
        <p:nvSpPr>
          <p:cNvPr id="5" name="Content Placeholder 4"/>
          <p:cNvSpPr>
            <a:spLocks noGrp="1"/>
          </p:cNvSpPr>
          <p:nvPr>
            <p:ph sz="half" idx="1"/>
          </p:nvPr>
        </p:nvSpPr>
        <p:spPr/>
        <p:txBody>
          <a:bodyPr>
            <a:normAutofit fontScale="70000" lnSpcReduction="20000"/>
          </a:bodyPr>
          <a:lstStyle/>
          <a:p>
            <a:pPr marL="0" indent="0">
              <a:buSzPct val="25000"/>
              <a:buNone/>
            </a:pPr>
            <a:r>
              <a:rPr lang="en-US" sz="2400" dirty="0">
                <a:solidFill>
                  <a:srgbClr val="222222"/>
                </a:solidFill>
              </a:rPr>
              <a:t>A group of pods that </a:t>
            </a:r>
            <a:r>
              <a:rPr lang="en-US" sz="2400" b="1" dirty="0">
                <a:solidFill>
                  <a:srgbClr val="222222"/>
                </a:solidFill>
              </a:rPr>
              <a:t>act as one</a:t>
            </a:r>
            <a:r>
              <a:rPr lang="en-US" sz="2400" dirty="0">
                <a:solidFill>
                  <a:srgbClr val="222222"/>
                </a:solidFill>
              </a:rPr>
              <a:t> == Service</a:t>
            </a:r>
          </a:p>
          <a:p>
            <a:pPr marL="457200" indent="-355600"/>
            <a:r>
              <a:rPr lang="en-US" dirty="0">
                <a:solidFill>
                  <a:srgbClr val="222222"/>
                </a:solidFill>
              </a:rPr>
              <a:t>group == selector</a:t>
            </a:r>
            <a:endParaRPr lang="en-US" sz="800" dirty="0">
              <a:solidFill>
                <a:srgbClr val="222222"/>
              </a:solidFill>
            </a:endParaRPr>
          </a:p>
          <a:p>
            <a:pPr marL="0" indent="0">
              <a:buSzPct val="25000"/>
              <a:buNone/>
            </a:pPr>
            <a:r>
              <a:rPr lang="en-US" sz="2400" dirty="0">
                <a:solidFill>
                  <a:srgbClr val="222222"/>
                </a:solidFill>
              </a:rPr>
              <a:t>Defines access policy</a:t>
            </a:r>
          </a:p>
          <a:p>
            <a:pPr marL="457200" indent="-355600"/>
            <a:r>
              <a:rPr lang="en-US" dirty="0">
                <a:solidFill>
                  <a:srgbClr val="222222"/>
                </a:solidFill>
              </a:rPr>
              <a:t>only “load balanced” for now</a:t>
            </a:r>
            <a:endParaRPr lang="en-US" sz="800" dirty="0">
              <a:solidFill>
                <a:srgbClr val="222222"/>
              </a:solidFill>
            </a:endParaRPr>
          </a:p>
          <a:p>
            <a:pPr marL="0" indent="0">
              <a:buSzPct val="25000"/>
              <a:buNone/>
            </a:pPr>
            <a:r>
              <a:rPr lang="en-US" sz="2400" dirty="0">
                <a:solidFill>
                  <a:srgbClr val="222222"/>
                </a:solidFill>
              </a:rPr>
              <a:t>Gets a </a:t>
            </a:r>
            <a:r>
              <a:rPr lang="en-US" sz="2400" b="1" dirty="0">
                <a:solidFill>
                  <a:srgbClr val="222222"/>
                </a:solidFill>
              </a:rPr>
              <a:t>stable</a:t>
            </a:r>
            <a:r>
              <a:rPr lang="en-US" sz="2400" dirty="0">
                <a:solidFill>
                  <a:srgbClr val="222222"/>
                </a:solidFill>
              </a:rPr>
              <a:t> virtual IP and port</a:t>
            </a:r>
          </a:p>
          <a:p>
            <a:pPr marL="457200" indent="-355600"/>
            <a:r>
              <a:rPr lang="en-US" dirty="0">
                <a:solidFill>
                  <a:srgbClr val="222222"/>
                </a:solidFill>
              </a:rPr>
              <a:t>called the service </a:t>
            </a:r>
            <a:r>
              <a:rPr lang="en-US" i="1" dirty="0">
                <a:solidFill>
                  <a:srgbClr val="222222"/>
                </a:solidFill>
              </a:rPr>
              <a:t>portal</a:t>
            </a:r>
          </a:p>
          <a:p>
            <a:pPr marL="457200" indent="-355600"/>
            <a:r>
              <a:rPr lang="en-US" dirty="0">
                <a:solidFill>
                  <a:srgbClr val="222222"/>
                </a:solidFill>
              </a:rPr>
              <a:t>also a DNS name</a:t>
            </a:r>
            <a:endParaRPr lang="en-US" sz="800" dirty="0">
              <a:solidFill>
                <a:srgbClr val="222222"/>
              </a:solidFill>
            </a:endParaRPr>
          </a:p>
          <a:p>
            <a:pPr marL="0" indent="0">
              <a:buSzPct val="25000"/>
              <a:buNone/>
            </a:pPr>
            <a:r>
              <a:rPr lang="en-US" sz="2400" dirty="0">
                <a:solidFill>
                  <a:srgbClr val="222222"/>
                </a:solidFill>
              </a:rPr>
              <a:t>VIP is captured by </a:t>
            </a:r>
            <a:r>
              <a:rPr lang="en-US" sz="2400" i="1" dirty="0" err="1">
                <a:solidFill>
                  <a:srgbClr val="222222"/>
                </a:solidFill>
              </a:rPr>
              <a:t>kube</a:t>
            </a:r>
            <a:r>
              <a:rPr lang="en-US" sz="2400" i="1" dirty="0">
                <a:solidFill>
                  <a:srgbClr val="222222"/>
                </a:solidFill>
              </a:rPr>
              <a:t>-proxy</a:t>
            </a:r>
          </a:p>
          <a:p>
            <a:pPr marL="457200" indent="-355600"/>
            <a:r>
              <a:rPr lang="en-US" dirty="0">
                <a:solidFill>
                  <a:srgbClr val="222222"/>
                </a:solidFill>
              </a:rPr>
              <a:t>watches the service </a:t>
            </a:r>
            <a:r>
              <a:rPr lang="en-US" b="1" dirty="0">
                <a:solidFill>
                  <a:srgbClr val="222222"/>
                </a:solidFill>
              </a:rPr>
              <a:t>constituency</a:t>
            </a:r>
          </a:p>
          <a:p>
            <a:pPr marL="457200" indent="-355600"/>
            <a:r>
              <a:rPr lang="en-US" dirty="0">
                <a:solidFill>
                  <a:srgbClr val="222222"/>
                </a:solidFill>
              </a:rPr>
              <a:t>updates when </a:t>
            </a:r>
            <a:r>
              <a:rPr lang="en-US" dirty="0" err="1">
                <a:solidFill>
                  <a:srgbClr val="222222"/>
                </a:solidFill>
              </a:rPr>
              <a:t>backends</a:t>
            </a:r>
            <a:r>
              <a:rPr lang="en-US" dirty="0">
                <a:solidFill>
                  <a:srgbClr val="222222"/>
                </a:solidFill>
              </a:rPr>
              <a:t> change</a:t>
            </a:r>
            <a:endParaRPr lang="en-US" sz="800" dirty="0">
              <a:solidFill>
                <a:srgbClr val="222222"/>
              </a:solidFill>
            </a:endParaRPr>
          </a:p>
          <a:p>
            <a:pPr marL="0" indent="0">
              <a:buSzPct val="25000"/>
              <a:buNone/>
            </a:pPr>
            <a:r>
              <a:rPr lang="en-US" sz="2400" dirty="0">
                <a:solidFill>
                  <a:srgbClr val="222222"/>
                </a:solidFill>
              </a:rPr>
              <a:t>Hide complexity - ideal for non-native apps</a:t>
            </a:r>
          </a:p>
          <a:p>
            <a:endParaRPr lang="en-US" dirty="0"/>
          </a:p>
        </p:txBody>
      </p:sp>
      <p:sp>
        <p:nvSpPr>
          <p:cNvPr id="6" name="Content Placeholder 5"/>
          <p:cNvSpPr>
            <a:spLocks noGrp="1"/>
          </p:cNvSpPr>
          <p:nvPr>
            <p:ph sz="half" idx="2"/>
          </p:nvPr>
        </p:nvSpPr>
        <p:spPr/>
        <p:txBody>
          <a:bodyPr>
            <a:normAutofit fontScale="70000" lnSpcReduction="20000"/>
          </a:bodyPr>
          <a:lstStyle/>
          <a:p>
            <a:endParaRPr lang="en-US"/>
          </a:p>
        </p:txBody>
      </p:sp>
      <p:grpSp>
        <p:nvGrpSpPr>
          <p:cNvPr id="1057" name="Shape 1057"/>
          <p:cNvGrpSpPr/>
          <p:nvPr/>
        </p:nvGrpSpPr>
        <p:grpSpPr>
          <a:xfrm>
            <a:off x="8212799" y="4599127"/>
            <a:ext cx="1503692" cy="1072667"/>
            <a:chOff x="7511125" y="2243400"/>
            <a:chExt cx="3492898" cy="1888499"/>
          </a:xfrm>
        </p:grpSpPr>
        <p:sp>
          <p:nvSpPr>
            <p:cNvPr id="1058" name="Shape 105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59" name="Shape 1059"/>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60" name="Shape 1060"/>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1061" name="Shape 1061"/>
          <p:cNvCxnSpPr/>
          <p:nvPr/>
        </p:nvCxnSpPr>
        <p:spPr>
          <a:xfrm flipH="1">
            <a:off x="7314644" y="3464687"/>
            <a:ext cx="1650000" cy="1134300"/>
          </a:xfrm>
          <a:prstGeom prst="straightConnector1">
            <a:avLst/>
          </a:prstGeom>
          <a:noFill/>
          <a:ln w="38100" cap="flat" cmpd="sng">
            <a:solidFill>
              <a:srgbClr val="F4B400"/>
            </a:solidFill>
            <a:prstDash val="solid"/>
            <a:round/>
            <a:headEnd type="none" w="med" len="med"/>
            <a:tailEnd type="triangle" w="lg" len="lg"/>
          </a:ln>
        </p:spPr>
      </p:cxnSp>
      <p:cxnSp>
        <p:nvCxnSpPr>
          <p:cNvPr id="1062" name="Shape 1062"/>
          <p:cNvCxnSpPr>
            <a:endCxn id="1058" idx="0"/>
          </p:cNvCxnSpPr>
          <p:nvPr/>
        </p:nvCxnSpPr>
        <p:spPr>
          <a:xfrm>
            <a:off x="8964645" y="3464826"/>
            <a:ext cx="0" cy="1134300"/>
          </a:xfrm>
          <a:prstGeom prst="straightConnector1">
            <a:avLst/>
          </a:prstGeom>
          <a:noFill/>
          <a:ln w="38100" cap="flat" cmpd="sng">
            <a:solidFill>
              <a:srgbClr val="F4B400"/>
            </a:solidFill>
            <a:prstDash val="solid"/>
            <a:round/>
            <a:headEnd type="none" w="med" len="med"/>
            <a:tailEnd type="triangle" w="lg" len="lg"/>
          </a:ln>
        </p:spPr>
      </p:cxnSp>
      <p:cxnSp>
        <p:nvCxnSpPr>
          <p:cNvPr id="1063" name="Shape 1063"/>
          <p:cNvCxnSpPr/>
          <p:nvPr/>
        </p:nvCxnSpPr>
        <p:spPr>
          <a:xfrm>
            <a:off x="8964644" y="3464687"/>
            <a:ext cx="1650000" cy="1134300"/>
          </a:xfrm>
          <a:prstGeom prst="straightConnector1">
            <a:avLst/>
          </a:prstGeom>
          <a:noFill/>
          <a:ln w="38100" cap="flat" cmpd="sng">
            <a:solidFill>
              <a:srgbClr val="F4B400"/>
            </a:solidFill>
            <a:prstDash val="solid"/>
            <a:round/>
            <a:headEnd type="none" w="med" len="med"/>
            <a:tailEnd type="triangle" w="lg" len="lg"/>
          </a:ln>
        </p:spPr>
      </p:cxnSp>
      <p:cxnSp>
        <p:nvCxnSpPr>
          <p:cNvPr id="1064" name="Shape 1064"/>
          <p:cNvCxnSpPr/>
          <p:nvPr/>
        </p:nvCxnSpPr>
        <p:spPr>
          <a:xfrm>
            <a:off x="8964702" y="2171177"/>
            <a:ext cx="0" cy="762299"/>
          </a:xfrm>
          <a:prstGeom prst="straightConnector1">
            <a:avLst/>
          </a:prstGeom>
          <a:noFill/>
          <a:ln w="38100" cap="flat" cmpd="sng">
            <a:solidFill>
              <a:srgbClr val="F4B400"/>
            </a:solidFill>
            <a:prstDash val="solid"/>
            <a:round/>
            <a:headEnd type="none" w="med" len="med"/>
            <a:tailEnd type="triangle" w="lg" len="lg"/>
          </a:ln>
        </p:spPr>
      </p:cxnSp>
      <p:sp>
        <p:nvSpPr>
          <p:cNvPr id="1065" name="Shape 1065"/>
          <p:cNvSpPr/>
          <p:nvPr/>
        </p:nvSpPr>
        <p:spPr>
          <a:xfrm>
            <a:off x="7101794" y="2933385"/>
            <a:ext cx="3725698" cy="531300"/>
          </a:xfrm>
          <a:prstGeom prst="ellipse">
            <a:avLst/>
          </a:prstGeom>
          <a:solidFill>
            <a:schemeClr val="accent1"/>
          </a:solidFill>
          <a:ln w="19050" cap="flat" cmpd="sng">
            <a:solidFill>
              <a:srgbClr val="4D4D4D"/>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Portal (VIP)</a:t>
            </a:r>
          </a:p>
        </p:txBody>
      </p:sp>
      <p:sp>
        <p:nvSpPr>
          <p:cNvPr id="1066" name="Shape 1066"/>
          <p:cNvSpPr/>
          <p:nvPr/>
        </p:nvSpPr>
        <p:spPr>
          <a:xfrm>
            <a:off x="8212753" y="1098378"/>
            <a:ext cx="1503899" cy="1072800"/>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lgn="ctr">
              <a:buClr>
                <a:srgbClr val="444444"/>
              </a:buClr>
              <a:buSzPct val="25000"/>
            </a:pPr>
            <a:r>
              <a:rPr lang="en-US" sz="2000" b="1">
                <a:solidFill>
                  <a:srgbClr val="444444"/>
                </a:solidFill>
                <a:latin typeface="Open Sans"/>
                <a:ea typeface="Open Sans"/>
                <a:cs typeface="Open Sans"/>
                <a:sym typeface="Open Sans"/>
              </a:rPr>
              <a:t>Client</a:t>
            </a:r>
          </a:p>
        </p:txBody>
      </p:sp>
      <p:grpSp>
        <p:nvGrpSpPr>
          <p:cNvPr id="1067" name="Shape 1067"/>
          <p:cNvGrpSpPr/>
          <p:nvPr/>
        </p:nvGrpSpPr>
        <p:grpSpPr>
          <a:xfrm>
            <a:off x="6562849" y="4599127"/>
            <a:ext cx="1503692" cy="1072667"/>
            <a:chOff x="7511125" y="2243400"/>
            <a:chExt cx="3492898" cy="1888499"/>
          </a:xfrm>
        </p:grpSpPr>
        <p:sp>
          <p:nvSpPr>
            <p:cNvPr id="1068" name="Shape 106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69" name="Shape 1069"/>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0" name="Shape 1070"/>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071" name="Shape 1071"/>
          <p:cNvGrpSpPr/>
          <p:nvPr/>
        </p:nvGrpSpPr>
        <p:grpSpPr>
          <a:xfrm>
            <a:off x="9862748" y="4599127"/>
            <a:ext cx="1503692" cy="1072667"/>
            <a:chOff x="7511125" y="2243400"/>
            <a:chExt cx="3492898" cy="1888499"/>
          </a:xfrm>
        </p:grpSpPr>
        <p:sp>
          <p:nvSpPr>
            <p:cNvPr id="1072" name="Shape 107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3" name="Shape 1073"/>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4" name="Shape 1074"/>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22" name="Title 1"/>
          <p:cNvSpPr txBox="1">
            <a:spLocks/>
          </p:cNvSpPr>
          <p:nvPr/>
        </p:nvSpPr>
        <p:spPr>
          <a:xfrm>
            <a:off x="1295400" y="503853"/>
            <a:ext cx="9601200" cy="588100"/>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1214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cxnSp>
        <p:nvCxnSpPr>
          <p:cNvPr id="1081" name="Shape 1081"/>
          <p:cNvCxnSpPr/>
          <p:nvPr/>
        </p:nvCxnSpPr>
        <p:spPr>
          <a:xfrm>
            <a:off x="5909302" y="1648474"/>
            <a:ext cx="0" cy="598198"/>
          </a:xfrm>
          <a:prstGeom prst="straightConnector1">
            <a:avLst/>
          </a:prstGeom>
          <a:noFill/>
          <a:ln w="38100" cap="flat" cmpd="sng">
            <a:solidFill>
              <a:srgbClr val="F4B400"/>
            </a:solidFill>
            <a:prstDash val="solid"/>
            <a:round/>
            <a:headEnd type="none" w="med" len="med"/>
            <a:tailEnd type="triangle" w="lg" len="lg"/>
          </a:ln>
        </p:spPr>
      </p:cxnSp>
      <p:sp>
        <p:nvSpPr>
          <p:cNvPr id="1082" name="Shape 1082"/>
          <p:cNvSpPr/>
          <p:nvPr/>
        </p:nvSpPr>
        <p:spPr>
          <a:xfrm>
            <a:off x="3819914" y="2246650"/>
            <a:ext cx="4178697" cy="715199"/>
          </a:xfrm>
          <a:prstGeom prst="ellipse">
            <a:avLst/>
          </a:prstGeom>
          <a:solidFill>
            <a:schemeClr val="accent1">
              <a:alpha val="82352"/>
            </a:schemeClr>
          </a:solidFill>
          <a:ln w="19050" cap="flat" cmpd="sng">
            <a:solidFill>
              <a:schemeClr val="tx1"/>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dirty="0">
                <a:solidFill>
                  <a:srgbClr val="FFFFFF"/>
                </a:solidFill>
                <a:latin typeface="Open Sans"/>
                <a:ea typeface="Open Sans"/>
                <a:cs typeface="Open Sans"/>
                <a:sym typeface="Open Sans"/>
              </a:rPr>
              <a:t>10.0.0.1 : 9376</a:t>
            </a:r>
          </a:p>
        </p:txBody>
      </p:sp>
      <p:sp>
        <p:nvSpPr>
          <p:cNvPr id="1083" name="Shape 1083"/>
          <p:cNvSpPr/>
          <p:nvPr/>
        </p:nvSpPr>
        <p:spPr>
          <a:xfrm>
            <a:off x="5065852" y="928476"/>
            <a:ext cx="1686900" cy="7199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lgn="ctr">
              <a:buClr>
                <a:srgbClr val="444444"/>
              </a:buClr>
              <a:buSzPct val="25000"/>
            </a:pPr>
            <a:r>
              <a:rPr lang="en-US" sz="2000" b="1">
                <a:solidFill>
                  <a:srgbClr val="444444"/>
                </a:solidFill>
                <a:latin typeface="Open Sans"/>
                <a:ea typeface="Open Sans"/>
                <a:cs typeface="Open Sans"/>
                <a:sym typeface="Open Sans"/>
              </a:rPr>
              <a:t>Client</a:t>
            </a:r>
          </a:p>
        </p:txBody>
      </p:sp>
      <p:sp>
        <p:nvSpPr>
          <p:cNvPr id="1084" name="Shape 1084"/>
          <p:cNvSpPr/>
          <p:nvPr/>
        </p:nvSpPr>
        <p:spPr>
          <a:xfrm>
            <a:off x="4898373" y="3459687"/>
            <a:ext cx="2021700" cy="764100"/>
          </a:xfrm>
          <a:prstGeom prst="rect">
            <a:avLst/>
          </a:prstGeom>
          <a:solidFill>
            <a:schemeClr val="accent1">
              <a:alpha val="82352"/>
            </a:schemeClr>
          </a:solidFill>
          <a:ln w="19050" cap="flat" cmpd="sng">
            <a:solidFill>
              <a:schemeClr val="tx1"/>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kube-proxy</a:t>
            </a:r>
          </a:p>
        </p:txBody>
      </p:sp>
      <p:cxnSp>
        <p:nvCxnSpPr>
          <p:cNvPr id="1085" name="Shape 1085"/>
          <p:cNvCxnSpPr>
            <a:stCxn id="1082" idx="4"/>
            <a:endCxn id="1084" idx="0"/>
          </p:cNvCxnSpPr>
          <p:nvPr/>
        </p:nvCxnSpPr>
        <p:spPr>
          <a:xfrm>
            <a:off x="5909261" y="2961849"/>
            <a:ext cx="0" cy="497699"/>
          </a:xfrm>
          <a:prstGeom prst="straightConnector1">
            <a:avLst/>
          </a:prstGeom>
          <a:noFill/>
          <a:ln w="38100" cap="flat" cmpd="sng">
            <a:solidFill>
              <a:srgbClr val="F4B400"/>
            </a:solidFill>
            <a:prstDash val="solid"/>
            <a:round/>
            <a:headEnd type="none" w="med" len="med"/>
            <a:tailEnd type="triangle" w="lg" len="lg"/>
          </a:ln>
        </p:spPr>
      </p:cxnSp>
      <p:cxnSp>
        <p:nvCxnSpPr>
          <p:cNvPr id="1086" name="Shape 1086"/>
          <p:cNvCxnSpPr>
            <a:stCxn id="1084" idx="2"/>
          </p:cNvCxnSpPr>
          <p:nvPr/>
        </p:nvCxnSpPr>
        <p:spPr>
          <a:xfrm flipH="1">
            <a:off x="4014723" y="4223787"/>
            <a:ext cx="1894500" cy="800400"/>
          </a:xfrm>
          <a:prstGeom prst="straightConnector1">
            <a:avLst/>
          </a:prstGeom>
          <a:noFill/>
          <a:ln w="38100" cap="flat" cmpd="sng">
            <a:solidFill>
              <a:srgbClr val="4285F4"/>
            </a:solidFill>
            <a:prstDash val="solid"/>
            <a:round/>
            <a:headEnd type="none" w="med" len="med"/>
            <a:tailEnd type="triangle" w="lg" len="lg"/>
          </a:ln>
        </p:spPr>
      </p:cxnSp>
      <p:cxnSp>
        <p:nvCxnSpPr>
          <p:cNvPr id="1087" name="Shape 1087"/>
          <p:cNvCxnSpPr>
            <a:stCxn id="1084" idx="2"/>
          </p:cNvCxnSpPr>
          <p:nvPr/>
        </p:nvCxnSpPr>
        <p:spPr>
          <a:xfrm>
            <a:off x="5909223" y="4223787"/>
            <a:ext cx="0" cy="800400"/>
          </a:xfrm>
          <a:prstGeom prst="straightConnector1">
            <a:avLst/>
          </a:prstGeom>
          <a:noFill/>
          <a:ln w="38100" cap="flat" cmpd="sng">
            <a:solidFill>
              <a:srgbClr val="4285F4"/>
            </a:solidFill>
            <a:prstDash val="solid"/>
            <a:round/>
            <a:headEnd type="none" w="med" len="med"/>
            <a:tailEnd type="triangle" w="lg" len="lg"/>
          </a:ln>
        </p:spPr>
      </p:cxnSp>
      <p:cxnSp>
        <p:nvCxnSpPr>
          <p:cNvPr id="1088" name="Shape 1088"/>
          <p:cNvCxnSpPr>
            <a:stCxn id="1084" idx="2"/>
          </p:cNvCxnSpPr>
          <p:nvPr/>
        </p:nvCxnSpPr>
        <p:spPr>
          <a:xfrm>
            <a:off x="5909223" y="4223787"/>
            <a:ext cx="1894500" cy="800400"/>
          </a:xfrm>
          <a:prstGeom prst="straightConnector1">
            <a:avLst/>
          </a:prstGeom>
          <a:noFill/>
          <a:ln w="38100" cap="flat" cmpd="sng">
            <a:solidFill>
              <a:srgbClr val="4285F4"/>
            </a:solidFill>
            <a:prstDash val="solid"/>
            <a:round/>
            <a:headEnd type="none" w="med" len="med"/>
            <a:tailEnd type="triangle" w="lg" len="lg"/>
          </a:ln>
        </p:spPr>
      </p:cxnSp>
      <p:sp>
        <p:nvSpPr>
          <p:cNvPr id="1089" name="Shape 1089"/>
          <p:cNvSpPr/>
          <p:nvPr/>
        </p:nvSpPr>
        <p:spPr>
          <a:xfrm>
            <a:off x="8432963" y="552050"/>
            <a:ext cx="3279000" cy="1963500"/>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Service</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Name = “nifty-svc”</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Selector = {“App”: “Nifty”}</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Port = 9376</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ContainerPort = 8080</a:t>
            </a:r>
          </a:p>
          <a:p>
            <a:pPr>
              <a:buClr>
                <a:srgbClr val="000000"/>
              </a:buClr>
            </a:pPr>
            <a:endParaRPr sz="1600" b="1">
              <a:solidFill>
                <a:srgbClr val="4D4D4D"/>
              </a:solidFill>
              <a:latin typeface="Open Sans"/>
              <a:ea typeface="Open Sans"/>
              <a:cs typeface="Open Sans"/>
              <a:sym typeface="Open Sans"/>
            </a:endParaRPr>
          </a:p>
          <a:p>
            <a:pPr>
              <a:buClr>
                <a:srgbClr val="4D4D4D"/>
              </a:buClr>
              <a:buSzPct val="25000"/>
            </a:pPr>
            <a:r>
              <a:rPr lang="en-US" sz="1600" b="1">
                <a:solidFill>
                  <a:srgbClr val="4D4D4D"/>
                </a:solidFill>
                <a:latin typeface="Open Sans"/>
                <a:ea typeface="Open Sans"/>
                <a:cs typeface="Open Sans"/>
                <a:sym typeface="Open Sans"/>
              </a:rPr>
              <a:t>Portal IP is assigned</a:t>
            </a:r>
          </a:p>
          <a:p>
            <a:pPr>
              <a:buClr>
                <a:srgbClr val="000000"/>
              </a:buClr>
            </a:pPr>
            <a:endParaRPr sz="1600" b="1">
              <a:solidFill>
                <a:srgbClr val="4D4D4D"/>
              </a:solidFill>
              <a:latin typeface="Open Sans"/>
              <a:ea typeface="Open Sans"/>
              <a:cs typeface="Open Sans"/>
              <a:sym typeface="Open Sans"/>
            </a:endParaRPr>
          </a:p>
        </p:txBody>
      </p:sp>
      <p:sp>
        <p:nvSpPr>
          <p:cNvPr id="1090" name="Shape 1090"/>
          <p:cNvSpPr/>
          <p:nvPr/>
        </p:nvSpPr>
        <p:spPr>
          <a:xfrm>
            <a:off x="2009038" y="2708625"/>
            <a:ext cx="1686900" cy="715199"/>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iptables</a:t>
            </a:r>
          </a:p>
          <a:p>
            <a:pPr algn="ctr">
              <a:buClr>
                <a:srgbClr val="4D4D4D"/>
              </a:buClr>
              <a:buSzPct val="25000"/>
            </a:pPr>
            <a:r>
              <a:rPr lang="en-US">
                <a:solidFill>
                  <a:srgbClr val="4D4D4D"/>
                </a:solidFill>
                <a:latin typeface="Open Sans"/>
                <a:ea typeface="Open Sans"/>
                <a:cs typeface="Open Sans"/>
                <a:sym typeface="Open Sans"/>
              </a:rPr>
              <a:t>DNAT</a:t>
            </a:r>
          </a:p>
        </p:txBody>
      </p:sp>
      <p:cxnSp>
        <p:nvCxnSpPr>
          <p:cNvPr id="1091" name="Shape 1091"/>
          <p:cNvCxnSpPr>
            <a:stCxn id="1090" idx="3"/>
          </p:cNvCxnSpPr>
          <p:nvPr/>
        </p:nvCxnSpPr>
        <p:spPr>
          <a:xfrm>
            <a:off x="3695938" y="3066223"/>
            <a:ext cx="2283000" cy="0"/>
          </a:xfrm>
          <a:prstGeom prst="straightConnector1">
            <a:avLst/>
          </a:prstGeom>
          <a:noFill/>
          <a:ln w="28575" cap="flat" cmpd="sng">
            <a:solidFill>
              <a:srgbClr val="A0C3FF"/>
            </a:solidFill>
            <a:prstDash val="solid"/>
            <a:round/>
            <a:headEnd type="none" w="med" len="med"/>
            <a:tailEnd type="oval" w="lg" len="lg"/>
          </a:ln>
        </p:spPr>
      </p:cxnSp>
      <p:sp>
        <p:nvSpPr>
          <p:cNvPr id="1092" name="Shape 1092"/>
          <p:cNvSpPr/>
          <p:nvPr/>
        </p:nvSpPr>
        <p:spPr>
          <a:xfrm>
            <a:off x="2009765" y="1546124"/>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TCP / UDP</a:t>
            </a:r>
          </a:p>
        </p:txBody>
      </p:sp>
      <p:cxnSp>
        <p:nvCxnSpPr>
          <p:cNvPr id="1093" name="Shape 1093"/>
          <p:cNvCxnSpPr>
            <a:stCxn id="1092" idx="3"/>
          </p:cNvCxnSpPr>
          <p:nvPr/>
        </p:nvCxnSpPr>
        <p:spPr>
          <a:xfrm>
            <a:off x="3696666" y="1794974"/>
            <a:ext cx="2272200" cy="0"/>
          </a:xfrm>
          <a:prstGeom prst="straightConnector1">
            <a:avLst/>
          </a:prstGeom>
          <a:noFill/>
          <a:ln w="28575" cap="flat" cmpd="sng">
            <a:solidFill>
              <a:srgbClr val="A0C3FF"/>
            </a:solidFill>
            <a:prstDash val="solid"/>
            <a:round/>
            <a:headEnd type="none" w="med" len="med"/>
            <a:tailEnd type="oval" w="lg" len="lg"/>
          </a:ln>
        </p:spPr>
      </p:cxnSp>
      <p:sp>
        <p:nvSpPr>
          <p:cNvPr id="1094" name="Shape 1094"/>
          <p:cNvSpPr/>
          <p:nvPr/>
        </p:nvSpPr>
        <p:spPr>
          <a:xfrm>
            <a:off x="8130490" y="3459687"/>
            <a:ext cx="2021700" cy="764100"/>
          </a:xfrm>
          <a:prstGeom prst="rect">
            <a:avLst/>
          </a:prstGeom>
          <a:solidFill>
            <a:srgbClr val="0F9D58"/>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apiserver</a:t>
            </a:r>
          </a:p>
        </p:txBody>
      </p:sp>
      <p:cxnSp>
        <p:nvCxnSpPr>
          <p:cNvPr id="1095" name="Shape 1095"/>
          <p:cNvCxnSpPr>
            <a:stCxn id="1084" idx="3"/>
            <a:endCxn id="1094" idx="1"/>
          </p:cNvCxnSpPr>
          <p:nvPr/>
        </p:nvCxnSpPr>
        <p:spPr>
          <a:xfrm>
            <a:off x="6920073" y="3841737"/>
            <a:ext cx="1210500" cy="0"/>
          </a:xfrm>
          <a:prstGeom prst="straightConnector1">
            <a:avLst/>
          </a:prstGeom>
          <a:noFill/>
          <a:ln w="38100" cap="flat" cmpd="sng">
            <a:solidFill>
              <a:srgbClr val="4285F4"/>
            </a:solidFill>
            <a:prstDash val="solid"/>
            <a:round/>
            <a:headEnd type="none" w="med" len="med"/>
            <a:tailEnd type="triangle" w="lg" len="lg"/>
          </a:ln>
        </p:spPr>
      </p:cxnSp>
      <p:sp>
        <p:nvSpPr>
          <p:cNvPr id="1096" name="Shape 1096"/>
          <p:cNvSpPr/>
          <p:nvPr/>
        </p:nvSpPr>
        <p:spPr>
          <a:xfrm>
            <a:off x="8804384" y="4645057"/>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watch</a:t>
            </a:r>
          </a:p>
        </p:txBody>
      </p:sp>
      <p:cxnSp>
        <p:nvCxnSpPr>
          <p:cNvPr id="1097" name="Shape 1097"/>
          <p:cNvCxnSpPr>
            <a:stCxn id="1096" idx="1"/>
          </p:cNvCxnSpPr>
          <p:nvPr/>
        </p:nvCxnSpPr>
        <p:spPr>
          <a:xfrm rot="10800000">
            <a:off x="7485884" y="3798307"/>
            <a:ext cx="1318500" cy="1095600"/>
          </a:xfrm>
          <a:prstGeom prst="straightConnector1">
            <a:avLst/>
          </a:prstGeom>
          <a:noFill/>
          <a:ln w="28575" cap="flat" cmpd="sng">
            <a:solidFill>
              <a:srgbClr val="A0C3FF"/>
            </a:solidFill>
            <a:prstDash val="solid"/>
            <a:round/>
            <a:headEnd type="none" w="med" len="med"/>
            <a:tailEnd type="oval" w="lg" len="lg"/>
          </a:ln>
        </p:spPr>
      </p:cxnSp>
      <p:grpSp>
        <p:nvGrpSpPr>
          <p:cNvPr id="1098" name="Shape 1098"/>
          <p:cNvGrpSpPr/>
          <p:nvPr/>
        </p:nvGrpSpPr>
        <p:grpSpPr>
          <a:xfrm>
            <a:off x="3174991" y="5024197"/>
            <a:ext cx="5468624" cy="1207312"/>
            <a:chOff x="3504266" y="5024322"/>
            <a:chExt cx="5468624" cy="1207312"/>
          </a:xfrm>
        </p:grpSpPr>
        <p:grpSp>
          <p:nvGrpSpPr>
            <p:cNvPr id="1099" name="Shape 1099"/>
            <p:cNvGrpSpPr/>
            <p:nvPr/>
          </p:nvGrpSpPr>
          <p:grpSpPr>
            <a:xfrm>
              <a:off x="5398716" y="5024322"/>
              <a:ext cx="1679725" cy="1207312"/>
              <a:chOff x="3622350" y="4795450"/>
              <a:chExt cx="1316400" cy="1072497"/>
            </a:xfrm>
          </p:grpSpPr>
          <p:sp>
            <p:nvSpPr>
              <p:cNvPr id="1100" name="Shape 1100"/>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10.240.2.2 : 8080</a:t>
                </a:r>
              </a:p>
            </p:txBody>
          </p:sp>
          <p:sp>
            <p:nvSpPr>
              <p:cNvPr id="1101" name="Shape 1101"/>
              <p:cNvSpPr/>
              <p:nvPr/>
            </p:nvSpPr>
            <p:spPr>
              <a:xfrm>
                <a:off x="3732375"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02" name="Shape 1102"/>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103" name="Shape 1103"/>
            <p:cNvGrpSpPr/>
            <p:nvPr/>
          </p:nvGrpSpPr>
          <p:grpSpPr>
            <a:xfrm>
              <a:off x="3504266" y="5024322"/>
              <a:ext cx="5468624" cy="1207312"/>
              <a:chOff x="3504266" y="5024322"/>
              <a:chExt cx="5468624" cy="1207312"/>
            </a:xfrm>
          </p:grpSpPr>
          <p:grpSp>
            <p:nvGrpSpPr>
              <p:cNvPr id="1104" name="Shape 1104"/>
              <p:cNvGrpSpPr/>
              <p:nvPr/>
            </p:nvGrpSpPr>
            <p:grpSpPr>
              <a:xfrm>
                <a:off x="3504266" y="5024322"/>
                <a:ext cx="1679725" cy="1207312"/>
                <a:chOff x="3622350" y="4795450"/>
                <a:chExt cx="1316400" cy="1072497"/>
              </a:xfrm>
            </p:grpSpPr>
            <p:sp>
              <p:nvSpPr>
                <p:cNvPr id="1105" name="Shape 1105"/>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10.240.1.1 : 8080</a:t>
                  </a:r>
                </a:p>
              </p:txBody>
            </p:sp>
            <p:sp>
              <p:nvSpPr>
                <p:cNvPr id="1106" name="Shape 1106"/>
                <p:cNvSpPr/>
                <p:nvPr/>
              </p:nvSpPr>
              <p:spPr>
                <a:xfrm>
                  <a:off x="3732375" y="5183600"/>
                  <a:ext cx="499292" cy="531305"/>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07" name="Shape 1107"/>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108" name="Shape 1108"/>
              <p:cNvGrpSpPr/>
              <p:nvPr/>
            </p:nvGrpSpPr>
            <p:grpSpPr>
              <a:xfrm>
                <a:off x="7293165" y="5024322"/>
                <a:ext cx="1679725" cy="1207312"/>
                <a:chOff x="3622350" y="4795450"/>
                <a:chExt cx="1316400" cy="1072497"/>
              </a:xfrm>
            </p:grpSpPr>
            <p:sp>
              <p:nvSpPr>
                <p:cNvPr id="1109" name="Shape 1109"/>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10.240.3.3 : 8080</a:t>
                  </a:r>
                </a:p>
              </p:txBody>
            </p:sp>
            <p:sp>
              <p:nvSpPr>
                <p:cNvPr id="1110" name="Shape 1110"/>
                <p:cNvSpPr/>
                <p:nvPr/>
              </p:nvSpPr>
              <p:spPr>
                <a:xfrm>
                  <a:off x="3732375"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11" name="Shape 1111"/>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cxnSp>
        <p:nvCxnSpPr>
          <p:cNvPr id="1112" name="Shape 1112"/>
          <p:cNvCxnSpPr/>
          <p:nvPr/>
        </p:nvCxnSpPr>
        <p:spPr>
          <a:xfrm>
            <a:off x="3696664" y="4538275"/>
            <a:ext cx="2939399" cy="0"/>
          </a:xfrm>
          <a:prstGeom prst="straightConnector1">
            <a:avLst/>
          </a:prstGeom>
          <a:noFill/>
          <a:ln w="28575" cap="flat" cmpd="sng">
            <a:solidFill>
              <a:srgbClr val="A0C3FF"/>
            </a:solidFill>
            <a:prstDash val="solid"/>
            <a:round/>
            <a:headEnd type="none" w="med" len="med"/>
            <a:tailEnd type="oval" w="lg" len="lg"/>
          </a:ln>
        </p:spPr>
      </p:cxnSp>
      <p:sp>
        <p:nvSpPr>
          <p:cNvPr id="1113" name="Shape 1113"/>
          <p:cNvSpPr/>
          <p:nvPr/>
        </p:nvSpPr>
        <p:spPr>
          <a:xfrm>
            <a:off x="2009763" y="4289425"/>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TCP / UDP</a:t>
            </a:r>
          </a:p>
        </p:txBody>
      </p:sp>
      <p:cxnSp>
        <p:nvCxnSpPr>
          <p:cNvPr id="1114" name="Shape 1114"/>
          <p:cNvCxnSpPr>
            <a:stCxn id="1113" idx="3"/>
          </p:cNvCxnSpPr>
          <p:nvPr/>
        </p:nvCxnSpPr>
        <p:spPr>
          <a:xfrm>
            <a:off x="3696663" y="4538275"/>
            <a:ext cx="2275500" cy="0"/>
          </a:xfrm>
          <a:prstGeom prst="straightConnector1">
            <a:avLst/>
          </a:prstGeom>
          <a:noFill/>
          <a:ln w="28575" cap="flat" cmpd="sng">
            <a:solidFill>
              <a:srgbClr val="A0C3FF"/>
            </a:solidFill>
            <a:prstDash val="solid"/>
            <a:round/>
            <a:headEnd type="none" w="med" len="med"/>
            <a:tailEnd type="oval" w="lg" len="lg"/>
          </a:ln>
        </p:spPr>
      </p:cxnSp>
      <p:cxnSp>
        <p:nvCxnSpPr>
          <p:cNvPr id="1115" name="Shape 1115"/>
          <p:cNvCxnSpPr>
            <a:stCxn id="1113" idx="3"/>
          </p:cNvCxnSpPr>
          <p:nvPr/>
        </p:nvCxnSpPr>
        <p:spPr>
          <a:xfrm>
            <a:off x="3696663" y="4538275"/>
            <a:ext cx="1611600" cy="0"/>
          </a:xfrm>
          <a:prstGeom prst="straightConnector1">
            <a:avLst/>
          </a:prstGeom>
          <a:noFill/>
          <a:ln w="28575" cap="flat" cmpd="sng">
            <a:solidFill>
              <a:srgbClr val="A0C3FF"/>
            </a:solidFill>
            <a:prstDash val="solid"/>
            <a:round/>
            <a:headEnd type="none" w="med" len="med"/>
            <a:tailEnd type="oval" w="lg" len="lg"/>
          </a:ln>
        </p:spPr>
      </p:cxnSp>
      <p:sp>
        <p:nvSpPr>
          <p:cNvPr id="37" name="Title 3"/>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Services</a:t>
            </a:r>
            <a:endParaRPr lang="en-US" dirty="0"/>
          </a:p>
        </p:txBody>
      </p:sp>
    </p:spTree>
    <p:extLst>
      <p:ext uri="{BB962C8B-B14F-4D97-AF65-F5344CB8AC3E}">
        <p14:creationId xmlns:p14="http://schemas.microsoft.com/office/powerpoint/2010/main" val="1719898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Started</a:t>
            </a:r>
          </a:p>
        </p:txBody>
      </p:sp>
      <p:sp>
        <p:nvSpPr>
          <p:cNvPr id="4" name="Content Placeholder 3"/>
          <p:cNvSpPr>
            <a:spLocks noGrp="1"/>
          </p:cNvSpPr>
          <p:nvPr>
            <p:ph idx="1"/>
          </p:nvPr>
        </p:nvSpPr>
        <p:spPr/>
        <p:txBody>
          <a:bodyPr>
            <a:normAutofit fontScale="92500" lnSpcReduction="20000"/>
          </a:bodyPr>
          <a:lstStyle/>
          <a:p>
            <a:r>
              <a:rPr lang="en-US" dirty="0"/>
              <a:t>Kubernetes Bootcamp</a:t>
            </a:r>
          </a:p>
          <a:p>
            <a:pPr lvl="1"/>
            <a:r>
              <a:rPr lang="en-US" dirty="0"/>
              <a:t>https://kubernetesbootcamp.github.io/kubernetes-bootcamp/</a:t>
            </a:r>
          </a:p>
          <a:p>
            <a:r>
              <a:rPr lang="en-US" dirty="0"/>
              <a:t>Kubernetes 101 (User Guide)</a:t>
            </a:r>
          </a:p>
          <a:p>
            <a:pPr lvl="1"/>
            <a:r>
              <a:rPr lang="en-US" dirty="0"/>
              <a:t>http://kubernetes.io/docs/user-guide/walkthrough/</a:t>
            </a:r>
          </a:p>
          <a:p>
            <a:r>
              <a:rPr lang="en-US" dirty="0"/>
              <a:t>Kubernetes Labs</a:t>
            </a:r>
          </a:p>
          <a:p>
            <a:pPr lvl="1"/>
            <a:r>
              <a:rPr lang="en-US" dirty="0"/>
              <a:t>https://www.katacoda.com/courses/kubernetes</a:t>
            </a:r>
          </a:p>
          <a:p>
            <a:r>
              <a:rPr lang="en-US" dirty="0"/>
              <a:t>Kubernetes up and Running </a:t>
            </a:r>
          </a:p>
          <a:p>
            <a:pPr lvl="1"/>
            <a:r>
              <a:rPr lang="en-US" dirty="0"/>
              <a:t>http://shop.oreilly.com/product/0636920043874.do</a:t>
            </a:r>
          </a:p>
          <a:p>
            <a:r>
              <a:rPr lang="en-US" dirty="0"/>
              <a:t>Kubernetes The Hard Way</a:t>
            </a:r>
          </a:p>
          <a:p>
            <a:pPr lvl="1"/>
            <a:r>
              <a:rPr lang="en-US" dirty="0"/>
              <a:t>https://github.com/kelseyhightower/kubernetes-the-hard-way</a:t>
            </a:r>
          </a:p>
        </p:txBody>
      </p:sp>
    </p:spTree>
    <p:extLst>
      <p:ext uri="{BB962C8B-B14F-4D97-AF65-F5344CB8AC3E}">
        <p14:creationId xmlns:p14="http://schemas.microsoft.com/office/powerpoint/2010/main" val="350026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Commercial Products Supporting Kubernetes</a:t>
            </a:r>
          </a:p>
        </p:txBody>
      </p:sp>
      <p:sp>
        <p:nvSpPr>
          <p:cNvPr id="4" name="Content Placeholder 3"/>
          <p:cNvSpPr>
            <a:spLocks noGrp="1"/>
          </p:cNvSpPr>
          <p:nvPr>
            <p:ph idx="1"/>
          </p:nvPr>
        </p:nvSpPr>
        <p:spPr/>
        <p:txBody>
          <a:bodyPr>
            <a:normAutofit/>
          </a:bodyPr>
          <a:lstStyle/>
          <a:p>
            <a:r>
              <a:rPr lang="en-US" b="1" dirty="0"/>
              <a:t>Platforms</a:t>
            </a:r>
            <a:r>
              <a:rPr lang="en-US" dirty="0"/>
              <a:t>: Red Hat </a:t>
            </a:r>
            <a:r>
              <a:rPr lang="en-US" dirty="0" err="1"/>
              <a:t>OpenShift</a:t>
            </a:r>
            <a:r>
              <a:rPr lang="en-US" dirty="0"/>
              <a:t> / </a:t>
            </a:r>
            <a:r>
              <a:rPr lang="en-US" dirty="0" err="1"/>
              <a:t>Apcera</a:t>
            </a:r>
            <a:r>
              <a:rPr lang="en-US" dirty="0"/>
              <a:t> HCOS / Engine Yard DEIS / </a:t>
            </a:r>
            <a:r>
              <a:rPr lang="en-US" dirty="0" err="1"/>
              <a:t>Eldarion</a:t>
            </a:r>
            <a:r>
              <a:rPr lang="en-US" dirty="0"/>
              <a:t> Gondor / WSO2 </a:t>
            </a:r>
            <a:r>
              <a:rPr lang="en-US" dirty="0" err="1"/>
              <a:t>Stratos</a:t>
            </a:r>
            <a:r>
              <a:rPr lang="en-US" dirty="0"/>
              <a:t> / Apprenda</a:t>
            </a:r>
          </a:p>
          <a:p>
            <a:r>
              <a:rPr lang="en-US" b="1" dirty="0"/>
              <a:t>CI/CD</a:t>
            </a:r>
            <a:r>
              <a:rPr lang="en-US" dirty="0"/>
              <a:t>: Travis / Jenkins / TeamCity / </a:t>
            </a:r>
            <a:r>
              <a:rPr lang="en-US" dirty="0" err="1"/>
              <a:t>Werker</a:t>
            </a:r>
            <a:r>
              <a:rPr lang="en-US" dirty="0"/>
              <a:t> / </a:t>
            </a:r>
            <a:r>
              <a:rPr lang="en-US" dirty="0" err="1"/>
              <a:t>CircleCI</a:t>
            </a:r>
            <a:r>
              <a:rPr lang="en-US" dirty="0"/>
              <a:t> / Shippable …</a:t>
            </a:r>
          </a:p>
          <a:p>
            <a:r>
              <a:rPr lang="en-US" b="1" dirty="0"/>
              <a:t>Container Registry</a:t>
            </a:r>
            <a:r>
              <a:rPr lang="en-US" dirty="0"/>
              <a:t>: AWS EC2 Container Registry / GCR / CoreOS Quay / Docker Hub …</a:t>
            </a:r>
          </a:p>
          <a:p>
            <a:r>
              <a:rPr lang="en-US" b="1" dirty="0"/>
              <a:t>Tracing Frameworks</a:t>
            </a:r>
            <a:r>
              <a:rPr lang="en-US" dirty="0"/>
              <a:t>: GRPC / </a:t>
            </a:r>
            <a:r>
              <a:rPr lang="en-US" dirty="0" err="1"/>
              <a:t>appdash</a:t>
            </a:r>
            <a:r>
              <a:rPr lang="en-US" dirty="0"/>
              <a:t> / </a:t>
            </a:r>
            <a:r>
              <a:rPr lang="en-US" dirty="0" err="1"/>
              <a:t>Linkerd</a:t>
            </a:r>
            <a:r>
              <a:rPr lang="en-US" dirty="0"/>
              <a:t> / </a:t>
            </a:r>
            <a:r>
              <a:rPr lang="en-US" dirty="0" err="1"/>
              <a:t>Hystrix</a:t>
            </a:r>
            <a:r>
              <a:rPr lang="en-US" dirty="0"/>
              <a:t> …</a:t>
            </a:r>
          </a:p>
          <a:p>
            <a:r>
              <a:rPr lang="en-US" b="1" dirty="0"/>
              <a:t>Monitoring</a:t>
            </a:r>
            <a:r>
              <a:rPr lang="en-US" dirty="0"/>
              <a:t>: </a:t>
            </a:r>
            <a:r>
              <a:rPr lang="en-US" dirty="0" err="1"/>
              <a:t>Sysdig</a:t>
            </a:r>
            <a:r>
              <a:rPr lang="en-US" dirty="0"/>
              <a:t> / </a:t>
            </a:r>
            <a:r>
              <a:rPr lang="en-US" dirty="0" err="1"/>
              <a:t>Datadog</a:t>
            </a:r>
            <a:r>
              <a:rPr lang="en-US" dirty="0"/>
              <a:t> / New Relic …</a:t>
            </a:r>
          </a:p>
          <a:p>
            <a:r>
              <a:rPr lang="en-US" b="1" dirty="0"/>
              <a:t>Logging</a:t>
            </a:r>
            <a:r>
              <a:rPr lang="en-US" dirty="0"/>
              <a:t>: </a:t>
            </a:r>
            <a:r>
              <a:rPr lang="en-US" dirty="0" err="1"/>
              <a:t>ElasticSearch</a:t>
            </a:r>
            <a:r>
              <a:rPr lang="en-US" dirty="0"/>
              <a:t> / </a:t>
            </a:r>
            <a:r>
              <a:rPr lang="en-US" dirty="0" err="1"/>
              <a:t>Fluentd</a:t>
            </a:r>
            <a:r>
              <a:rPr lang="en-US" dirty="0"/>
              <a:t> / Flume / </a:t>
            </a:r>
            <a:r>
              <a:rPr lang="en-US" dirty="0" err="1"/>
              <a:t>logstash</a:t>
            </a:r>
            <a:r>
              <a:rPr lang="en-US" dirty="0"/>
              <a:t> …</a:t>
            </a:r>
          </a:p>
        </p:txBody>
      </p:sp>
    </p:spTree>
    <p:extLst>
      <p:ext uri="{BB962C8B-B14F-4D97-AF65-F5344CB8AC3E}">
        <p14:creationId xmlns:p14="http://schemas.microsoft.com/office/powerpoint/2010/main" val="410146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5" name="Content Placeholder 4"/>
          <p:cNvSpPr>
            <a:spLocks noGrp="1"/>
          </p:cNvSpPr>
          <p:nvPr>
            <p:ph idx="1"/>
          </p:nvPr>
        </p:nvSpPr>
        <p:spPr/>
        <p:txBody>
          <a:bodyPr/>
          <a:lstStyle/>
          <a:p>
            <a:r>
              <a:rPr lang="en-US" dirty="0"/>
              <a:t>Virtual Memory</a:t>
            </a:r>
          </a:p>
          <a:p>
            <a:r>
              <a:rPr lang="en-US" dirty="0"/>
              <a:t>Application Virtualization (JIT / JVM)</a:t>
            </a:r>
          </a:p>
          <a:p>
            <a:r>
              <a:rPr lang="en-US" dirty="0"/>
              <a:t>Hardware Virtualization (VMWare / Hyper-V)</a:t>
            </a:r>
          </a:p>
          <a:p>
            <a:r>
              <a:rPr lang="en-US" dirty="0"/>
              <a:t>Containers (OS Virtualization)</a:t>
            </a:r>
          </a:p>
        </p:txBody>
      </p:sp>
    </p:spTree>
    <p:extLst>
      <p:ext uri="{BB962C8B-B14F-4D97-AF65-F5344CB8AC3E}">
        <p14:creationId xmlns:p14="http://schemas.microsoft.com/office/powerpoint/2010/main" val="4219134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 OS Virtualization</a:t>
            </a:r>
          </a:p>
        </p:txBody>
      </p:sp>
      <p:sp>
        <p:nvSpPr>
          <p:cNvPr id="3" name="Content Placeholder 2"/>
          <p:cNvSpPr>
            <a:spLocks noGrp="1"/>
          </p:cNvSpPr>
          <p:nvPr>
            <p:ph idx="1"/>
          </p:nvPr>
        </p:nvSpPr>
        <p:spPr/>
        <p:txBody>
          <a:bodyPr>
            <a:normAutofit/>
          </a:bodyPr>
          <a:lstStyle/>
          <a:p>
            <a:r>
              <a:rPr lang="en-US" sz="2400" dirty="0"/>
              <a:t>Local Disk looks like a pristine copy of the OS</a:t>
            </a:r>
          </a:p>
          <a:p>
            <a:r>
              <a:rPr lang="en-US" sz="2400" dirty="0"/>
              <a:t>Memory appears consistent with a freshly booted OS</a:t>
            </a:r>
          </a:p>
        </p:txBody>
      </p:sp>
    </p:spTree>
    <p:extLst>
      <p:ext uri="{BB962C8B-B14F-4D97-AF65-F5344CB8AC3E}">
        <p14:creationId xmlns:p14="http://schemas.microsoft.com/office/powerpoint/2010/main" val="263329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8" name="Rectangle 7"/>
          <p:cNvSpPr/>
          <p:nvPr/>
        </p:nvSpPr>
        <p:spPr>
          <a:xfrm>
            <a:off x="1154955" y="5290785"/>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9" name="Rectangle 8"/>
          <p:cNvSpPr/>
          <p:nvPr/>
        </p:nvSpPr>
        <p:spPr>
          <a:xfrm>
            <a:off x="1154955" y="4686779"/>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10" name="Content Placeholder 9"/>
          <p:cNvSpPr>
            <a:spLocks noGrp="1"/>
          </p:cNvSpPr>
          <p:nvPr>
            <p:ph sz="half" idx="2"/>
          </p:nvPr>
        </p:nvSpPr>
        <p:spPr>
          <a:xfrm>
            <a:off x="1154955" y="3470706"/>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3470706"/>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3470706"/>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000589"/>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2992201"/>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2986648"/>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endParaRPr lang="en-US"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r>
              <a:rPr lang="en-US"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Docker</a:t>
            </a:r>
            <a:endParaRPr lang="en-US" baseline="-25000" dirty="0"/>
          </a:p>
        </p:txBody>
      </p:sp>
    </p:spTree>
    <p:extLst>
      <p:ext uri="{BB962C8B-B14F-4D97-AF65-F5344CB8AC3E}">
        <p14:creationId xmlns:p14="http://schemas.microsoft.com/office/powerpoint/2010/main" val="88156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154955" y="5270733"/>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0" name="Content Placeholder 9"/>
          <p:cNvSpPr>
            <a:spLocks noGrp="1"/>
          </p:cNvSpPr>
          <p:nvPr>
            <p:ph sz="half" idx="2"/>
          </p:nvPr>
        </p:nvSpPr>
        <p:spPr>
          <a:xfrm>
            <a:off x="1154955" y="4054660"/>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584543"/>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3576155"/>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3570602"/>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endParaRPr lang="en-US"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r>
              <a:rPr lang="en-US"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Docker</a:t>
            </a:r>
            <a:endParaRPr lang="en-US" baseline="-25000" dirty="0"/>
          </a:p>
        </p:txBody>
      </p:sp>
    </p:spTree>
    <p:extLst>
      <p:ext uri="{BB962C8B-B14F-4D97-AF65-F5344CB8AC3E}">
        <p14:creationId xmlns:p14="http://schemas.microsoft.com/office/powerpoint/2010/main" val="2291282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154955" y="5270733"/>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0" name="Content Placeholder 9"/>
          <p:cNvSpPr>
            <a:spLocks noGrp="1"/>
          </p:cNvSpPr>
          <p:nvPr>
            <p:ph sz="half" idx="2"/>
          </p:nvPr>
        </p:nvSpPr>
        <p:spPr>
          <a:xfrm>
            <a:off x="1154955" y="4054660"/>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584543"/>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3576155"/>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3570602"/>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grpSp>
        <p:nvGrpSpPr>
          <p:cNvPr id="4" name="Group 3"/>
          <p:cNvGrpSpPr/>
          <p:nvPr/>
        </p:nvGrpSpPr>
        <p:grpSpPr>
          <a:xfrm>
            <a:off x="6204828" y="3610799"/>
            <a:ext cx="1232323" cy="1651546"/>
            <a:chOff x="6208712" y="4230329"/>
            <a:chExt cx="4219663" cy="1642133"/>
          </a:xfrm>
        </p:grpSpPr>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sp>
        <p:nvSpPr>
          <p:cNvPr id="24" name="Rectangle 23"/>
          <p:cNvSpPr/>
          <p:nvPr/>
        </p:nvSpPr>
        <p:spPr>
          <a:xfrm>
            <a:off x="6204828" y="5262345"/>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grpSp>
        <p:nvGrpSpPr>
          <p:cNvPr id="25" name="Group 24"/>
          <p:cNvGrpSpPr/>
          <p:nvPr/>
        </p:nvGrpSpPr>
        <p:grpSpPr>
          <a:xfrm>
            <a:off x="7697518" y="3610799"/>
            <a:ext cx="1232323" cy="1651546"/>
            <a:chOff x="6208712" y="4230329"/>
            <a:chExt cx="4219663" cy="1642133"/>
          </a:xfrm>
        </p:grpSpPr>
        <p:sp>
          <p:nvSpPr>
            <p:cNvPr id="27" name="Rectangle 26"/>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28"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29"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30"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32"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37"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38"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39"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grpSp>
        <p:nvGrpSpPr>
          <p:cNvPr id="40" name="Group 39"/>
          <p:cNvGrpSpPr/>
          <p:nvPr/>
        </p:nvGrpSpPr>
        <p:grpSpPr>
          <a:xfrm>
            <a:off x="9190208" y="3610799"/>
            <a:ext cx="1232323" cy="1651546"/>
            <a:chOff x="6208712" y="4230329"/>
            <a:chExt cx="4219663" cy="1642133"/>
          </a:xfrm>
        </p:grpSpPr>
        <p:sp>
          <p:nvSpPr>
            <p:cNvPr id="41" name="Rectangle 40"/>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42"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43"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44"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45"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46"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47"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48"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spTree>
    <p:extLst>
      <p:ext uri="{BB962C8B-B14F-4D97-AF65-F5344CB8AC3E}">
        <p14:creationId xmlns:p14="http://schemas.microsoft.com/office/powerpoint/2010/main" val="301540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351" y="1287012"/>
            <a:ext cx="3198931" cy="441121"/>
          </a:xfrm>
        </p:spPr>
        <p:txBody>
          <a:bodyPr anchor="t"/>
          <a:lstStyle/>
          <a:p>
            <a:r>
              <a:rPr lang="en-US" dirty="0"/>
              <a:t>Jason L. van Brackel</a:t>
            </a:r>
          </a:p>
        </p:txBody>
      </p:sp>
      <p:sp>
        <p:nvSpPr>
          <p:cNvPr id="4" name="Text Placeholder 3"/>
          <p:cNvSpPr>
            <a:spLocks noGrp="1"/>
          </p:cNvSpPr>
          <p:nvPr>
            <p:ph type="body" sz="half" idx="2"/>
          </p:nvPr>
        </p:nvSpPr>
        <p:spPr>
          <a:xfrm>
            <a:off x="1057013" y="1728133"/>
            <a:ext cx="2681374" cy="4288358"/>
          </a:xfrm>
        </p:spPr>
        <p:txBody>
          <a:bodyPr/>
          <a:lstStyle/>
          <a:p>
            <a:r>
              <a:rPr lang="en-US" dirty="0"/>
              <a:t>Solutions Architect</a:t>
            </a:r>
          </a:p>
        </p:txBody>
      </p:sp>
      <p:pic>
        <p:nvPicPr>
          <p:cNvPr id="7" name="Content Placeholder 6"/>
          <p:cNvPicPr>
            <a:picLocks noGrp="1" noChangeAspect="1"/>
          </p:cNvPicPr>
          <p:nvPr>
            <p:ph idx="1"/>
          </p:nvPr>
        </p:nvPicPr>
        <p:blipFill>
          <a:blip r:embed="rId2"/>
          <a:stretch>
            <a:fillRect/>
          </a:stretch>
        </p:blipFill>
        <p:spPr>
          <a:xfrm>
            <a:off x="1713627" y="2666187"/>
            <a:ext cx="1733792" cy="2057687"/>
          </a:xfrm>
        </p:spPr>
      </p:pic>
      <p:pic>
        <p:nvPicPr>
          <p:cNvPr id="8" name="Picture 7"/>
          <p:cNvPicPr>
            <a:picLocks noChangeAspect="1"/>
          </p:cNvPicPr>
          <p:nvPr/>
        </p:nvPicPr>
        <p:blipFill>
          <a:blip r:embed="rId3"/>
          <a:stretch>
            <a:fillRect/>
          </a:stretch>
        </p:blipFill>
        <p:spPr>
          <a:xfrm>
            <a:off x="6007359" y="905068"/>
            <a:ext cx="5234473" cy="5234473"/>
          </a:xfrm>
          <a:prstGeom prst="rect">
            <a:avLst/>
          </a:prstGeom>
        </p:spPr>
      </p:pic>
      <p:sp>
        <p:nvSpPr>
          <p:cNvPr id="3" name="TextBox 2"/>
          <p:cNvSpPr txBox="1"/>
          <p:nvPr/>
        </p:nvSpPr>
        <p:spPr>
          <a:xfrm>
            <a:off x="406901" y="4701689"/>
            <a:ext cx="4445182" cy="1200329"/>
          </a:xfrm>
          <a:prstGeom prst="rect">
            <a:avLst/>
          </a:prstGeom>
          <a:noFill/>
        </p:spPr>
        <p:txBody>
          <a:bodyPr wrap="square" rtlCol="0">
            <a:spAutoFit/>
          </a:bodyPr>
          <a:lstStyle/>
          <a:p>
            <a:r>
              <a:rPr lang="en-US" sz="2400" dirty="0">
                <a:solidFill>
                  <a:srgbClr val="EBEBEB"/>
                </a:solidFill>
                <a:ea typeface="+mj-ea"/>
                <a:cs typeface="+mj-cs"/>
              </a:rPr>
              <a:t>@</a:t>
            </a:r>
            <a:r>
              <a:rPr lang="en-US" sz="2400" dirty="0" err="1">
                <a:solidFill>
                  <a:srgbClr val="EBEBEB"/>
                </a:solidFill>
                <a:ea typeface="+mj-ea"/>
                <a:cs typeface="+mj-cs"/>
              </a:rPr>
              <a:t>jasonvanbrackel</a:t>
            </a:r>
            <a:endParaRPr lang="en-US" sz="2400" dirty="0">
              <a:solidFill>
                <a:srgbClr val="EBEBEB"/>
              </a:solidFill>
              <a:ea typeface="+mj-ea"/>
              <a:cs typeface="+mj-cs"/>
            </a:endParaRPr>
          </a:p>
          <a:p>
            <a:r>
              <a:rPr lang="en-US" sz="2400" dirty="0">
                <a:solidFill>
                  <a:srgbClr val="EBEBEB"/>
                </a:solidFill>
                <a:ea typeface="+mj-ea"/>
                <a:cs typeface="+mj-cs"/>
              </a:rPr>
              <a:t>@k8sPhilly</a:t>
            </a:r>
          </a:p>
          <a:p>
            <a:r>
              <a:rPr lang="en-US" sz="2400" dirty="0">
                <a:solidFill>
                  <a:srgbClr val="EBEBEB"/>
                </a:solidFill>
                <a:ea typeface="+mj-ea"/>
                <a:cs typeface="+mj-cs"/>
              </a:rPr>
              <a:t>https://morehuman.software</a:t>
            </a:r>
            <a:endParaRPr lang="en-US" sz="2400" dirty="0"/>
          </a:p>
        </p:txBody>
      </p:sp>
    </p:spTree>
    <p:extLst>
      <p:ext uri="{BB962C8B-B14F-4D97-AF65-F5344CB8AC3E}">
        <p14:creationId xmlns:p14="http://schemas.microsoft.com/office/powerpoint/2010/main" val="55583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p:txBody>
          <a:bodyPr/>
          <a:lstStyle/>
          <a:p>
            <a:r>
              <a:rPr lang="en-US" dirty="0"/>
              <a:t>VMs</a:t>
            </a:r>
          </a:p>
        </p:txBody>
      </p:sp>
      <p:sp>
        <p:nvSpPr>
          <p:cNvPr id="4" name="Content Placeholder 3"/>
          <p:cNvSpPr>
            <a:spLocks noGrp="1"/>
          </p:cNvSpPr>
          <p:nvPr>
            <p:ph sz="half" idx="2"/>
          </p:nvPr>
        </p:nvSpPr>
        <p:spPr/>
        <p:txBody>
          <a:bodyPr/>
          <a:lstStyle/>
          <a:p>
            <a:r>
              <a:rPr lang="en-US" dirty="0"/>
              <a:t>Hardware Virtualization</a:t>
            </a:r>
          </a:p>
          <a:p>
            <a:r>
              <a:rPr lang="en-US" dirty="0"/>
              <a:t>OS Isolation</a:t>
            </a:r>
          </a:p>
          <a:p>
            <a:r>
              <a:rPr lang="en-US" dirty="0"/>
              <a:t>Full Copy of the OS</a:t>
            </a:r>
          </a:p>
          <a:p>
            <a:r>
              <a:rPr lang="en-US" dirty="0"/>
              <a:t>Hypervisor responsible for maintaining isolation</a:t>
            </a:r>
          </a:p>
        </p:txBody>
      </p:sp>
      <p:sp>
        <p:nvSpPr>
          <p:cNvPr id="5" name="Text Placeholder 4"/>
          <p:cNvSpPr>
            <a:spLocks noGrp="1"/>
          </p:cNvSpPr>
          <p:nvPr>
            <p:ph type="body" sz="quarter" idx="3"/>
          </p:nvPr>
        </p:nvSpPr>
        <p:spPr/>
        <p:txBody>
          <a:bodyPr/>
          <a:lstStyle/>
          <a:p>
            <a:r>
              <a:rPr lang="en-US" dirty="0"/>
              <a:t>Containers</a:t>
            </a:r>
          </a:p>
        </p:txBody>
      </p:sp>
      <p:sp>
        <p:nvSpPr>
          <p:cNvPr id="6" name="Content Placeholder 5"/>
          <p:cNvSpPr>
            <a:spLocks noGrp="1"/>
          </p:cNvSpPr>
          <p:nvPr>
            <p:ph sz="quarter" idx="4"/>
          </p:nvPr>
        </p:nvSpPr>
        <p:spPr/>
        <p:txBody>
          <a:bodyPr/>
          <a:lstStyle/>
          <a:p>
            <a:r>
              <a:rPr lang="en-US" dirty="0"/>
              <a:t>OS Virtualization</a:t>
            </a:r>
          </a:p>
          <a:p>
            <a:r>
              <a:rPr lang="en-US" dirty="0" err="1"/>
              <a:t>Userspace</a:t>
            </a:r>
            <a:r>
              <a:rPr lang="en-US" dirty="0"/>
              <a:t> and Namespace Isolation</a:t>
            </a:r>
          </a:p>
          <a:p>
            <a:r>
              <a:rPr lang="en-US" dirty="0"/>
              <a:t>Enough of the OS for the Application to use </a:t>
            </a:r>
          </a:p>
          <a:p>
            <a:r>
              <a:rPr lang="en-US" dirty="0"/>
              <a:t>Docker Daemon responsible for maintaining isolation</a:t>
            </a:r>
          </a:p>
        </p:txBody>
      </p:sp>
    </p:spTree>
    <p:extLst>
      <p:ext uri="{BB962C8B-B14F-4D97-AF65-F5344CB8AC3E}">
        <p14:creationId xmlns:p14="http://schemas.microsoft.com/office/powerpoint/2010/main" val="392901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Docker</a:t>
            </a:r>
          </a:p>
        </p:txBody>
      </p:sp>
      <p:pic>
        <p:nvPicPr>
          <p:cNvPr id="11" name="Content Placeholder 10"/>
          <p:cNvPicPr>
            <a:picLocks noGrp="1" noChangeAspect="1"/>
          </p:cNvPicPr>
          <p:nvPr>
            <p:ph idx="1"/>
          </p:nvPr>
        </p:nvPicPr>
        <p:blipFill>
          <a:blip r:embed="rId2"/>
          <a:stretch>
            <a:fillRect/>
          </a:stretch>
        </p:blipFill>
        <p:spPr>
          <a:xfrm>
            <a:off x="2861784" y="2603500"/>
            <a:ext cx="5412745" cy="3416300"/>
          </a:xfrm>
          <a:prstGeom prst="rect">
            <a:avLst/>
          </a:prstGeom>
        </p:spPr>
      </p:pic>
    </p:spTree>
    <p:extLst>
      <p:ext uri="{BB962C8B-B14F-4D97-AF65-F5344CB8AC3E}">
        <p14:creationId xmlns:p14="http://schemas.microsoft.com/office/powerpoint/2010/main" val="338713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p:txBody>
          <a:bodyPr>
            <a:normAutofit/>
          </a:bodyPr>
          <a:lstStyle/>
          <a:p>
            <a:r>
              <a:rPr lang="en-US" sz="2400" dirty="0"/>
              <a:t>A company</a:t>
            </a:r>
          </a:p>
          <a:p>
            <a:r>
              <a:rPr lang="en-US" sz="2400" dirty="0"/>
              <a:t>A suite of tools for building, deploying and managing applications using Docker containers</a:t>
            </a:r>
          </a:p>
          <a:p>
            <a:r>
              <a:rPr lang="en-US" sz="2400" dirty="0"/>
              <a:t>An container engine</a:t>
            </a:r>
          </a:p>
        </p:txBody>
      </p:sp>
    </p:spTree>
    <p:extLst>
      <p:ext uri="{BB962C8B-B14F-4D97-AF65-F5344CB8AC3E}">
        <p14:creationId xmlns:p14="http://schemas.microsoft.com/office/powerpoint/2010/main" val="284265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Engine</a:t>
            </a:r>
          </a:p>
        </p:txBody>
      </p:sp>
      <p:sp>
        <p:nvSpPr>
          <p:cNvPr id="7" name="Content Placeholder 6"/>
          <p:cNvSpPr>
            <a:spLocks noGrp="1"/>
          </p:cNvSpPr>
          <p:nvPr>
            <p:ph idx="1"/>
          </p:nvPr>
        </p:nvSpPr>
        <p:spPr/>
        <p:txBody>
          <a:bodyPr>
            <a:normAutofit/>
          </a:bodyPr>
          <a:lstStyle/>
          <a:p>
            <a:r>
              <a:rPr lang="en-US" dirty="0"/>
              <a:t>It runs </a:t>
            </a:r>
            <a:r>
              <a:rPr lang="en-US" dirty="0" err="1"/>
              <a:t>docker</a:t>
            </a:r>
            <a:r>
              <a:rPr lang="en-US" dirty="0"/>
              <a:t> images</a:t>
            </a:r>
          </a:p>
          <a:p>
            <a:pPr lvl="1"/>
            <a:r>
              <a:rPr lang="en-US" dirty="0" err="1"/>
              <a:t>docker</a:t>
            </a:r>
            <a:endParaRPr lang="en-US" dirty="0"/>
          </a:p>
          <a:p>
            <a:pPr lvl="1"/>
            <a:r>
              <a:rPr lang="en-US" dirty="0" err="1"/>
              <a:t>dockerd</a:t>
            </a:r>
            <a:endParaRPr lang="en-US" dirty="0"/>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18915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Toolbox</a:t>
            </a:r>
          </a:p>
        </p:txBody>
      </p:sp>
      <p:sp>
        <p:nvSpPr>
          <p:cNvPr id="7" name="Content Placeholder 6"/>
          <p:cNvSpPr>
            <a:spLocks noGrp="1"/>
          </p:cNvSpPr>
          <p:nvPr>
            <p:ph idx="1"/>
          </p:nvPr>
        </p:nvSpPr>
        <p:spPr/>
        <p:txBody>
          <a:bodyPr>
            <a:normAutofit/>
          </a:bodyPr>
          <a:lstStyle/>
          <a:p>
            <a:r>
              <a:rPr lang="en-US" dirty="0"/>
              <a:t>A virtualized development environment to create </a:t>
            </a:r>
            <a:r>
              <a:rPr lang="en-US" dirty="0" err="1"/>
              <a:t>docker</a:t>
            </a:r>
            <a:r>
              <a:rPr lang="en-US" dirty="0"/>
              <a:t> images in Windows and Mac OSX</a:t>
            </a:r>
          </a:p>
          <a:p>
            <a:pPr lvl="1"/>
            <a:r>
              <a:rPr lang="en-US" dirty="0"/>
              <a:t>Backed by </a:t>
            </a:r>
            <a:r>
              <a:rPr lang="en-US" dirty="0" err="1"/>
              <a:t>VirtualBox</a:t>
            </a:r>
            <a:endParaRPr lang="en-US" dirty="0"/>
          </a:p>
          <a:p>
            <a:pPr lvl="1"/>
            <a:r>
              <a:rPr lang="en-US" dirty="0"/>
              <a:t>Conflicts with Hyper-V</a:t>
            </a:r>
          </a:p>
          <a:p>
            <a:pPr lvl="1"/>
            <a:r>
              <a:rPr lang="en-US" dirty="0"/>
              <a:t>Conflicts with Docker for Windows</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80187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Machine</a:t>
            </a:r>
          </a:p>
        </p:txBody>
      </p:sp>
      <p:sp>
        <p:nvSpPr>
          <p:cNvPr id="7" name="Content Placeholder 6"/>
          <p:cNvSpPr>
            <a:spLocks noGrp="1"/>
          </p:cNvSpPr>
          <p:nvPr>
            <p:ph idx="1"/>
          </p:nvPr>
        </p:nvSpPr>
        <p:spPr/>
        <p:txBody>
          <a:bodyPr>
            <a:normAutofit/>
          </a:bodyPr>
          <a:lstStyle/>
          <a:p>
            <a:r>
              <a:rPr lang="en-US" dirty="0"/>
              <a:t>Install and run Docker on Mac or Windows</a:t>
            </a:r>
          </a:p>
          <a:p>
            <a:r>
              <a:rPr lang="en-US" dirty="0"/>
              <a:t>Provision and manage multiple remote Docker hosts</a:t>
            </a:r>
          </a:p>
          <a:p>
            <a:r>
              <a:rPr lang="en-US" dirty="0"/>
              <a:t>Provision Swarm clusters</a:t>
            </a:r>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66040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Tool for defining and running multi-container Docker applications</a:t>
            </a:r>
          </a:p>
          <a:p>
            <a:pPr lvl="1"/>
            <a:r>
              <a:rPr lang="en-US" dirty="0"/>
              <a:t>Define your app’s environment with a </a:t>
            </a:r>
            <a:r>
              <a:rPr lang="en-US" dirty="0" err="1"/>
              <a:t>Dockerfile</a:t>
            </a:r>
            <a:endParaRPr lang="en-US" dirty="0"/>
          </a:p>
          <a:p>
            <a:pPr lvl="1"/>
            <a:r>
              <a:rPr lang="en-US" dirty="0"/>
              <a:t>Define services that make up your app in </a:t>
            </a:r>
            <a:r>
              <a:rPr lang="en-US" dirty="0" err="1"/>
              <a:t>docker-compose.yml</a:t>
            </a:r>
            <a:endParaRPr lang="en-US" dirty="0"/>
          </a:p>
          <a:p>
            <a:pPr lvl="1"/>
            <a:r>
              <a:rPr lang="en-US" dirty="0"/>
              <a:t>Run</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62058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Swarm</a:t>
            </a:r>
          </a:p>
        </p:txBody>
      </p:sp>
      <p:sp>
        <p:nvSpPr>
          <p:cNvPr id="7" name="Content Placeholder 6"/>
          <p:cNvSpPr>
            <a:spLocks noGrp="1"/>
          </p:cNvSpPr>
          <p:nvPr>
            <p:ph idx="1"/>
          </p:nvPr>
        </p:nvSpPr>
        <p:spPr/>
        <p:txBody>
          <a:bodyPr>
            <a:normAutofit/>
          </a:bodyPr>
          <a:lstStyle/>
          <a:p>
            <a:r>
              <a:rPr lang="en-US" dirty="0"/>
              <a:t>Prior to version 1.12</a:t>
            </a:r>
          </a:p>
          <a:p>
            <a:pPr lvl="1"/>
            <a:r>
              <a:rPr lang="en-US" dirty="0"/>
              <a:t>Docker Swarm is native clustering for Docker</a:t>
            </a:r>
          </a:p>
          <a:p>
            <a:pPr lvl="1"/>
            <a:r>
              <a:rPr lang="en-US" dirty="0"/>
              <a:t>Turns a pool of Docker hosts into a single, virtual Docker host</a:t>
            </a:r>
          </a:p>
          <a:p>
            <a:pPr lvl="1"/>
            <a:r>
              <a:rPr lang="en-US" dirty="0"/>
              <a:t>Uses the standard Docker API, any tool that already communicates with a Docker daemon can use Swarm to transparently scale to multiple hosts</a:t>
            </a:r>
          </a:p>
          <a:p>
            <a:r>
              <a:rPr lang="en-US" dirty="0"/>
              <a:t>Functionality folded into Docker in 1.12</a:t>
            </a:r>
          </a:p>
          <a:p>
            <a:pPr lvl="1"/>
            <a:r>
              <a:rPr lang="en-US" dirty="0"/>
              <a:t>Swarm mode</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25740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Docker Container Fundamentals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619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err="1"/>
              <a:t>dockerd</a:t>
            </a:r>
            <a:endParaRPr lang="en-US" dirty="0"/>
          </a:p>
          <a:p>
            <a:pPr lvl="1"/>
            <a:r>
              <a:rPr lang="en-US" dirty="0"/>
              <a:t>thin layer between containers and the kernel</a:t>
            </a:r>
          </a:p>
        </p:txBody>
      </p:sp>
      <p:sp>
        <p:nvSpPr>
          <p:cNvPr id="8" name="Text Placeholder 7"/>
          <p:cNvSpPr>
            <a:spLocks noGrp="1"/>
          </p:cNvSpPr>
          <p:nvPr>
            <p:ph type="body" sz="half" idx="2"/>
          </p:nvPr>
        </p:nvSpPr>
        <p:spPr/>
        <p:txBody>
          <a:bodyPr/>
          <a:lstStyle/>
          <a:p>
            <a:r>
              <a:rPr lang="en-US" dirty="0"/>
              <a:t>Docker Daemon</a:t>
            </a:r>
          </a:p>
        </p:txBody>
      </p:sp>
    </p:spTree>
    <p:extLst>
      <p:ext uri="{BB962C8B-B14F-4D97-AF65-F5344CB8AC3E}">
        <p14:creationId xmlns:p14="http://schemas.microsoft.com/office/powerpoint/2010/main" val="107862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 Brief History of Containers</a:t>
            </a:r>
          </a:p>
        </p:txBody>
      </p:sp>
      <p:sp>
        <p:nvSpPr>
          <p:cNvPr id="6" name="Subtitle 5"/>
          <p:cNvSpPr>
            <a:spLocks noGrp="1"/>
          </p:cNvSpPr>
          <p:nvPr>
            <p:ph type="subTitle" idx="1"/>
          </p:nvPr>
        </p:nvSpPr>
        <p:spPr/>
        <p:txBody>
          <a:bodyPr/>
          <a:lstStyle/>
          <a:p>
            <a:r>
              <a:rPr lang="en-US" dirty="0"/>
              <a:t>Before Docker</a:t>
            </a:r>
          </a:p>
        </p:txBody>
      </p:sp>
    </p:spTree>
    <p:extLst>
      <p:ext uri="{BB962C8B-B14F-4D97-AF65-F5344CB8AC3E}">
        <p14:creationId xmlns:p14="http://schemas.microsoft.com/office/powerpoint/2010/main" val="3371711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a:t>Developer user </a:t>
            </a:r>
            <a:r>
              <a:rPr lang="en-US" dirty="0" err="1"/>
              <a:t>dockerfiles</a:t>
            </a:r>
            <a:r>
              <a:rPr lang="en-US" dirty="0"/>
              <a:t> to build container images</a:t>
            </a:r>
          </a:p>
        </p:txBody>
      </p:sp>
      <p:sp>
        <p:nvSpPr>
          <p:cNvPr id="8" name="Text Placeholder 7"/>
          <p:cNvSpPr>
            <a:spLocks noGrp="1"/>
          </p:cNvSpPr>
          <p:nvPr>
            <p:ph type="body" sz="half" idx="2"/>
          </p:nvPr>
        </p:nvSpPr>
        <p:spPr/>
        <p:txBody>
          <a:bodyPr/>
          <a:lstStyle/>
          <a:p>
            <a:r>
              <a:rPr lang="en-US" dirty="0" err="1"/>
              <a:t>Dockerfile</a:t>
            </a:r>
            <a:endParaRPr lang="en-US" dirty="0"/>
          </a:p>
        </p:txBody>
      </p:sp>
    </p:spTree>
    <p:extLst>
      <p:ext uri="{BB962C8B-B14F-4D97-AF65-F5344CB8AC3E}">
        <p14:creationId xmlns:p14="http://schemas.microsoft.com/office/powerpoint/2010/main" val="791730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6" name="Text Placeholder 5"/>
          <p:cNvSpPr>
            <a:spLocks noGrp="1"/>
          </p:cNvSpPr>
          <p:nvPr>
            <p:ph type="body" sz="half" idx="2"/>
          </p:nvPr>
        </p:nvSpPr>
        <p:spPr>
          <a:xfrm>
            <a:off x="1148798" y="3313651"/>
            <a:ext cx="10790969" cy="2991375"/>
          </a:xfrm>
        </p:spPr>
        <p:txBody>
          <a:bodyPr>
            <a:noAutofit/>
          </a:bodyPr>
          <a:lstStyle/>
          <a:p>
            <a:r>
              <a:rPr lang="en-US" sz="2000" dirty="0">
                <a:latin typeface="Consolas" panose="020B0609020204030204" pitchFamily="49" charset="0"/>
              </a:rPr>
              <a:t>FROM </a:t>
            </a:r>
            <a:r>
              <a:rPr lang="en-US" sz="2000" dirty="0" err="1">
                <a:latin typeface="Consolas" panose="020B0609020204030204" pitchFamily="49" charset="0"/>
              </a:rPr>
              <a:t>microsoft</a:t>
            </a:r>
            <a:r>
              <a:rPr lang="en-US" sz="2000" dirty="0">
                <a:latin typeface="Consolas" panose="020B0609020204030204" pitchFamily="49" charset="0"/>
              </a:rPr>
              <a:t>/</a:t>
            </a:r>
            <a:r>
              <a:rPr lang="en-US" sz="2000" dirty="0" err="1">
                <a:latin typeface="Consolas" panose="020B0609020204030204" pitchFamily="49" charset="0"/>
              </a:rPr>
              <a:t>iis</a:t>
            </a:r>
            <a:r>
              <a:rPr lang="en-US" sz="2000" dirty="0">
                <a:latin typeface="Consolas" panose="020B0609020204030204" pitchFamily="49" charset="0"/>
              </a:rPr>
              <a:t> </a:t>
            </a:r>
          </a:p>
          <a:p>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C:\site </a:t>
            </a:r>
          </a:p>
          <a:p>
            <a:r>
              <a:rPr lang="en-US" sz="2000" dirty="0">
                <a:latin typeface="Consolas" panose="020B0609020204030204" pitchFamily="49" charset="0"/>
              </a:rPr>
              <a:t>RUN </a:t>
            </a:r>
            <a:r>
              <a:rPr lang="en-US" sz="2000" dirty="0" err="1">
                <a:latin typeface="Consolas" panose="020B0609020204030204" pitchFamily="49" charset="0"/>
              </a:rPr>
              <a:t>powershell</a:t>
            </a:r>
            <a:r>
              <a:rPr lang="en-US" sz="2000" dirty="0">
                <a:latin typeface="Consolas" panose="020B0609020204030204" pitchFamily="49" charset="0"/>
              </a:rPr>
              <a:t> -</a:t>
            </a:r>
            <a:r>
              <a:rPr lang="en-US" sz="2000" dirty="0" err="1">
                <a:latin typeface="Consolas" panose="020B0609020204030204" pitchFamily="49" charset="0"/>
              </a:rPr>
              <a:t>NoProfile</a:t>
            </a:r>
            <a:r>
              <a:rPr lang="en-US" sz="2000" dirty="0">
                <a:latin typeface="Consolas" panose="020B0609020204030204" pitchFamily="49" charset="0"/>
              </a:rPr>
              <a:t> -Command \ </a:t>
            </a:r>
          </a:p>
          <a:p>
            <a:r>
              <a:rPr lang="en-US" sz="2000" dirty="0">
                <a:latin typeface="Consolas" panose="020B0609020204030204" pitchFamily="49" charset="0"/>
              </a:rPr>
              <a:t>Import-module </a:t>
            </a:r>
            <a:r>
              <a:rPr lang="en-US" sz="2000" dirty="0" err="1">
                <a:latin typeface="Consolas" panose="020B0609020204030204" pitchFamily="49" charset="0"/>
              </a:rPr>
              <a:t>IISAdministration</a:t>
            </a:r>
            <a:r>
              <a:rPr lang="en-US" sz="2000" dirty="0">
                <a:latin typeface="Consolas" panose="020B0609020204030204" pitchFamily="49" charset="0"/>
              </a:rPr>
              <a:t>; \ </a:t>
            </a:r>
          </a:p>
          <a:p>
            <a:r>
              <a:rPr lang="en-US" sz="2000" dirty="0">
                <a:latin typeface="Consolas" panose="020B0609020204030204" pitchFamily="49" charset="0"/>
              </a:rPr>
              <a:t>New-</a:t>
            </a:r>
            <a:r>
              <a:rPr lang="en-US" sz="2000" dirty="0" err="1">
                <a:latin typeface="Consolas" panose="020B0609020204030204" pitchFamily="49" charset="0"/>
              </a:rPr>
              <a:t>IISSite</a:t>
            </a:r>
            <a:r>
              <a:rPr lang="en-US" sz="2000" dirty="0">
                <a:latin typeface="Consolas" panose="020B0609020204030204" pitchFamily="49" charset="0"/>
              </a:rPr>
              <a:t> -Name "Site" -</a:t>
            </a:r>
            <a:r>
              <a:rPr lang="en-US" sz="2000" dirty="0" err="1">
                <a:latin typeface="Consolas" panose="020B0609020204030204" pitchFamily="49" charset="0"/>
              </a:rPr>
              <a:t>PhysicalPath</a:t>
            </a:r>
            <a:r>
              <a:rPr lang="en-US" sz="2000" dirty="0">
                <a:latin typeface="Consolas" panose="020B0609020204030204" pitchFamily="49" charset="0"/>
              </a:rPr>
              <a:t> C:\site -</a:t>
            </a:r>
            <a:r>
              <a:rPr lang="en-US" sz="2000" dirty="0" err="1">
                <a:latin typeface="Consolas" panose="020B0609020204030204" pitchFamily="49" charset="0"/>
              </a:rPr>
              <a:t>BindingInformation</a:t>
            </a:r>
            <a:r>
              <a:rPr lang="en-US" sz="2000" dirty="0">
                <a:latin typeface="Consolas" panose="020B0609020204030204" pitchFamily="49" charset="0"/>
              </a:rPr>
              <a:t> "*:8000:“</a:t>
            </a:r>
          </a:p>
          <a:p>
            <a:r>
              <a:rPr lang="en-US" sz="2000" dirty="0">
                <a:latin typeface="Consolas" panose="020B0609020204030204" pitchFamily="49" charset="0"/>
              </a:rPr>
              <a:t>ADD content/ /site </a:t>
            </a:r>
          </a:p>
          <a:p>
            <a:endParaRPr lang="en-US" sz="2000" dirty="0">
              <a:latin typeface="Consolas" panose="020B0609020204030204" pitchFamily="49" charset="0"/>
            </a:endParaRPr>
          </a:p>
        </p:txBody>
      </p:sp>
    </p:spTree>
    <p:extLst>
      <p:ext uri="{BB962C8B-B14F-4D97-AF65-F5344CB8AC3E}">
        <p14:creationId xmlns:p14="http://schemas.microsoft.com/office/powerpoint/2010/main" val="3098699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Fundamentals</a:t>
            </a:r>
          </a:p>
        </p:txBody>
      </p:sp>
      <p:pic>
        <p:nvPicPr>
          <p:cNvPr id="1026" name="Picture 2" descr="https://docs.microsoft.com/en-us/virtualization/windowscontainers/about/media/containerf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371" y="2343441"/>
            <a:ext cx="8686800" cy="43053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835" y="6464076"/>
            <a:ext cx="11752975" cy="369332"/>
          </a:xfrm>
          <a:prstGeom prst="rect">
            <a:avLst/>
          </a:prstGeom>
        </p:spPr>
        <p:txBody>
          <a:bodyPr wrap="square">
            <a:spAutoFit/>
          </a:bodyPr>
          <a:lstStyle/>
          <a:p>
            <a:r>
              <a:rPr lang="en-US" dirty="0"/>
              <a:t>Windows Containers - https://docs.microsoft.com/en-us/virtualization/windowscontainers/about/index</a:t>
            </a:r>
          </a:p>
        </p:txBody>
      </p:sp>
    </p:spTree>
    <p:extLst>
      <p:ext uri="{BB962C8B-B14F-4D97-AF65-F5344CB8AC3E}">
        <p14:creationId xmlns:p14="http://schemas.microsoft.com/office/powerpoint/2010/main" val="2449548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a:t>Container Images are Published and Stored here</a:t>
            </a:r>
          </a:p>
          <a:p>
            <a:pPr lvl="1"/>
            <a:r>
              <a:rPr lang="en-US" dirty="0"/>
              <a:t>Docker Hub is a public cloud-based container registry managed by Docker</a:t>
            </a:r>
          </a:p>
          <a:p>
            <a:pPr lvl="1"/>
            <a:endParaRPr lang="en-US" dirty="0"/>
          </a:p>
        </p:txBody>
      </p:sp>
      <p:sp>
        <p:nvSpPr>
          <p:cNvPr id="8" name="Text Placeholder 7"/>
          <p:cNvSpPr>
            <a:spLocks noGrp="1"/>
          </p:cNvSpPr>
          <p:nvPr>
            <p:ph type="body" sz="half" idx="2"/>
          </p:nvPr>
        </p:nvSpPr>
        <p:spPr/>
        <p:txBody>
          <a:bodyPr/>
          <a:lstStyle/>
          <a:p>
            <a:r>
              <a:rPr lang="en-US" dirty="0"/>
              <a:t>Registry</a:t>
            </a:r>
          </a:p>
        </p:txBody>
      </p:sp>
    </p:spTree>
    <p:extLst>
      <p:ext uri="{BB962C8B-B14F-4D97-AF65-F5344CB8AC3E}">
        <p14:creationId xmlns:p14="http://schemas.microsoft.com/office/powerpoint/2010/main" val="662517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Docker Architecture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210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9980"/>
            <a:ext cx="12055151" cy="6781022"/>
          </a:xfrm>
          <a:prstGeom prst="rect">
            <a:avLst/>
          </a:prstGeom>
        </p:spPr>
      </p:pic>
      <p:sp>
        <p:nvSpPr>
          <p:cNvPr id="5" name="TextBox 4"/>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69177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4" name="TextBox 3"/>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242558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Docker library written in Go. </a:t>
            </a:r>
          </a:p>
          <a:p>
            <a:r>
              <a:rPr lang="en-US" dirty="0"/>
              <a:t>Cross-Platform Unix / Solaris / Linux / Windows</a:t>
            </a:r>
          </a:p>
          <a:p>
            <a:r>
              <a:rPr lang="en-US" dirty="0">
                <a:hlinkClick r:id="rId2"/>
              </a:rPr>
              <a:t>https://github.com/docker/docker/tree/master/libcontainerd</a:t>
            </a:r>
            <a:endParaRPr lang="en-US" dirty="0"/>
          </a:p>
          <a:p>
            <a:r>
              <a:rPr lang="en-US" dirty="0"/>
              <a:t>Uses underlying OS fundamentals to create containers</a:t>
            </a:r>
          </a:p>
        </p:txBody>
      </p:sp>
      <p:sp>
        <p:nvSpPr>
          <p:cNvPr id="8" name="Text Placeholder 7"/>
          <p:cNvSpPr>
            <a:spLocks noGrp="1"/>
          </p:cNvSpPr>
          <p:nvPr>
            <p:ph type="body" sz="half" idx="2"/>
          </p:nvPr>
        </p:nvSpPr>
        <p:spPr/>
        <p:txBody>
          <a:bodyPr/>
          <a:lstStyle/>
          <a:p>
            <a:r>
              <a:rPr lang="en-US" dirty="0" err="1"/>
              <a:t>libcontainerd</a:t>
            </a:r>
            <a:endParaRPr lang="en-US" dirty="0"/>
          </a:p>
        </p:txBody>
      </p:sp>
    </p:spTree>
    <p:extLst>
      <p:ext uri="{BB962C8B-B14F-4D97-AF65-F5344CB8AC3E}">
        <p14:creationId xmlns:p14="http://schemas.microsoft.com/office/powerpoint/2010/main" val="1026608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Simple daemon that uses </a:t>
            </a:r>
            <a:r>
              <a:rPr lang="en-US" dirty="0" err="1"/>
              <a:t>runC</a:t>
            </a:r>
            <a:r>
              <a:rPr lang="en-US" dirty="0"/>
              <a:t> to manage containers</a:t>
            </a:r>
          </a:p>
          <a:p>
            <a:r>
              <a:rPr lang="en-US" dirty="0" err="1"/>
              <a:t>Containerd</a:t>
            </a:r>
            <a:r>
              <a:rPr lang="en-US" dirty="0"/>
              <a:t> uses </a:t>
            </a:r>
            <a:r>
              <a:rPr lang="en-US" dirty="0" err="1"/>
              <a:t>gRPC</a:t>
            </a:r>
            <a:r>
              <a:rPr lang="en-US" dirty="0"/>
              <a:t> to expose a CRUD interface around containers</a:t>
            </a:r>
          </a:p>
          <a:p>
            <a:r>
              <a:rPr lang="en-US" dirty="0"/>
              <a:t>Docker Engine expands this, but also images, volumes, networks, builds, etc. using a full-blown HTTP API</a:t>
            </a:r>
          </a:p>
        </p:txBody>
      </p:sp>
      <p:sp>
        <p:nvSpPr>
          <p:cNvPr id="8" name="Text Placeholder 7"/>
          <p:cNvSpPr>
            <a:spLocks noGrp="1"/>
          </p:cNvSpPr>
          <p:nvPr>
            <p:ph type="body" sz="half" idx="2"/>
          </p:nvPr>
        </p:nvSpPr>
        <p:spPr/>
        <p:txBody>
          <a:bodyPr/>
          <a:lstStyle/>
          <a:p>
            <a:r>
              <a:rPr lang="en-US" dirty="0" err="1"/>
              <a:t>runc</a:t>
            </a:r>
            <a:r>
              <a:rPr lang="en-US" dirty="0"/>
              <a:t> + </a:t>
            </a:r>
            <a:r>
              <a:rPr lang="en-US" dirty="0" err="1"/>
              <a:t>containerd</a:t>
            </a:r>
            <a:endParaRPr lang="en-US" dirty="0"/>
          </a:p>
        </p:txBody>
      </p:sp>
    </p:spTree>
    <p:extLst>
      <p:ext uri="{BB962C8B-B14F-4D97-AF65-F5344CB8AC3E}">
        <p14:creationId xmlns:p14="http://schemas.microsoft.com/office/powerpoint/2010/main" val="77050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Public interface to manage running containers</a:t>
            </a:r>
          </a:p>
          <a:p>
            <a:r>
              <a:rPr lang="en-US" dirty="0"/>
              <a:t>Replaces </a:t>
            </a:r>
            <a:r>
              <a:rPr lang="en-US" dirty="0" err="1"/>
              <a:t>containerd</a:t>
            </a:r>
            <a:r>
              <a:rPr lang="en-US" dirty="0"/>
              <a:t> for Windows</a:t>
            </a:r>
          </a:p>
          <a:p>
            <a:r>
              <a:rPr lang="en-US" dirty="0"/>
              <a:t>Abstracts low-level kernel capabilities</a:t>
            </a:r>
          </a:p>
          <a:p>
            <a:r>
              <a:rPr lang="en-US" dirty="0">
                <a:hlinkClick r:id="rId2"/>
              </a:rPr>
              <a:t>https://blogs.technet.microsoft.com/virtualization/2017/01/27/introducing-the-host-compute-service-hcs/</a:t>
            </a:r>
            <a:endParaRPr lang="en-US" dirty="0"/>
          </a:p>
        </p:txBody>
      </p:sp>
      <p:sp>
        <p:nvSpPr>
          <p:cNvPr id="8" name="Text Placeholder 7"/>
          <p:cNvSpPr>
            <a:spLocks noGrp="1"/>
          </p:cNvSpPr>
          <p:nvPr>
            <p:ph type="body" sz="half" idx="2"/>
          </p:nvPr>
        </p:nvSpPr>
        <p:spPr/>
        <p:txBody>
          <a:bodyPr/>
          <a:lstStyle/>
          <a:p>
            <a:r>
              <a:rPr lang="en-US" dirty="0"/>
              <a:t>Compute Service</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416130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err="1"/>
              <a:t>Chaning</a:t>
            </a:r>
            <a:r>
              <a:rPr lang="en-US" dirty="0"/>
              <a:t> the root directory of a process and all of its children to a new location in the filesystem</a:t>
            </a:r>
          </a:p>
          <a:p>
            <a:r>
              <a:rPr lang="en-US" dirty="0"/>
              <a:t>The beginning of process isolation</a:t>
            </a:r>
          </a:p>
        </p:txBody>
      </p:sp>
      <p:sp>
        <p:nvSpPr>
          <p:cNvPr id="8" name="Text Placeholder 7"/>
          <p:cNvSpPr>
            <a:spLocks noGrp="1"/>
          </p:cNvSpPr>
          <p:nvPr>
            <p:ph type="body" sz="half" idx="2"/>
          </p:nvPr>
        </p:nvSpPr>
        <p:spPr/>
        <p:txBody>
          <a:bodyPr/>
          <a:lstStyle/>
          <a:p>
            <a:r>
              <a:rPr lang="en-US" dirty="0"/>
              <a:t>1979: Unix V7</a:t>
            </a:r>
          </a:p>
          <a:p>
            <a:r>
              <a:rPr lang="en-US" dirty="0" err="1"/>
              <a:t>chroot</a:t>
            </a:r>
            <a:r>
              <a:rPr lang="en-US" dirty="0"/>
              <a:t> Introduced</a:t>
            </a:r>
          </a:p>
        </p:txBody>
      </p:sp>
      <p:sp>
        <p:nvSpPr>
          <p:cNvPr id="9" name="TextBox 8"/>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4104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Part of the Win32 API</a:t>
            </a:r>
          </a:p>
          <a:p>
            <a:r>
              <a:rPr lang="en-US" dirty="0"/>
              <a:t>Allows a group of processes to be managed as a single object</a:t>
            </a:r>
          </a:p>
          <a:p>
            <a:r>
              <a:rPr lang="en-US" dirty="0"/>
              <a:t>https://msdn.microsoft.com/en-us/library/windows/desktop/ms684161(v=vs.85).aspx</a:t>
            </a:r>
          </a:p>
        </p:txBody>
      </p:sp>
      <p:sp>
        <p:nvSpPr>
          <p:cNvPr id="8" name="Text Placeholder 7"/>
          <p:cNvSpPr>
            <a:spLocks noGrp="1"/>
          </p:cNvSpPr>
          <p:nvPr>
            <p:ph type="body" sz="half" idx="2"/>
          </p:nvPr>
        </p:nvSpPr>
        <p:spPr/>
        <p:txBody>
          <a:bodyPr/>
          <a:lstStyle/>
          <a:p>
            <a:r>
              <a:rPr lang="en-US" dirty="0"/>
              <a:t>Job Objects</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326083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Extends the Job Object</a:t>
            </a:r>
          </a:p>
          <a:p>
            <a:r>
              <a:rPr lang="en-US" dirty="0"/>
              <a:t>New Namespace Virtualization</a:t>
            </a:r>
          </a:p>
          <a:p>
            <a:pPr lvl="1"/>
            <a:r>
              <a:rPr lang="en-US" dirty="0"/>
              <a:t>Registry</a:t>
            </a:r>
          </a:p>
          <a:p>
            <a:pPr lvl="1"/>
            <a:r>
              <a:rPr lang="en-US" dirty="0"/>
              <a:t>Process ID</a:t>
            </a:r>
          </a:p>
          <a:p>
            <a:pPr lvl="1"/>
            <a:r>
              <a:rPr lang="en-US" dirty="0"/>
              <a:t>Object Namespace</a:t>
            </a:r>
          </a:p>
          <a:p>
            <a:pPr lvl="1"/>
            <a:r>
              <a:rPr lang="en-US" dirty="0"/>
              <a:t>File system</a:t>
            </a:r>
          </a:p>
          <a:p>
            <a:pPr lvl="1"/>
            <a:r>
              <a:rPr lang="en-US" dirty="0"/>
              <a:t>Network Compartments</a:t>
            </a:r>
          </a:p>
        </p:txBody>
      </p:sp>
      <p:sp>
        <p:nvSpPr>
          <p:cNvPr id="8" name="Text Placeholder 7"/>
          <p:cNvSpPr>
            <a:spLocks noGrp="1"/>
          </p:cNvSpPr>
          <p:nvPr>
            <p:ph type="body" sz="half" idx="2"/>
          </p:nvPr>
        </p:nvSpPr>
        <p:spPr/>
        <p:txBody>
          <a:bodyPr/>
          <a:lstStyle/>
          <a:p>
            <a:r>
              <a:rPr lang="en-US" dirty="0"/>
              <a:t>Namespaces (Silo)</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017924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Kernel view of the world</a:t>
            </a:r>
          </a:p>
          <a:p>
            <a:pPr lvl="1"/>
            <a:r>
              <a:rPr lang="en-US" dirty="0"/>
              <a:t>\</a:t>
            </a:r>
            <a:r>
              <a:rPr lang="en-US" dirty="0" err="1"/>
              <a:t>DosDevices</a:t>
            </a:r>
            <a:r>
              <a:rPr lang="en-US" dirty="0"/>
              <a:t>\C:\Windows</a:t>
            </a:r>
          </a:p>
          <a:p>
            <a:pPr lvl="1"/>
            <a:r>
              <a:rPr lang="en-US" dirty="0"/>
              <a:t>\Registry</a:t>
            </a:r>
          </a:p>
          <a:p>
            <a:pPr lvl="1"/>
            <a:r>
              <a:rPr lang="en-US" dirty="0"/>
              <a:t>\Device\</a:t>
            </a:r>
            <a:r>
              <a:rPr lang="en-US" dirty="0" err="1"/>
              <a:t>Tcp</a:t>
            </a:r>
            <a:endParaRPr lang="en-US" dirty="0"/>
          </a:p>
          <a:p>
            <a:pPr lvl="1"/>
            <a:r>
              <a:rPr lang="en-US" dirty="0"/>
              <a:t>\Device\Null</a:t>
            </a:r>
          </a:p>
          <a:p>
            <a:r>
              <a:rPr lang="en-US" dirty="0"/>
              <a:t>Similar concept to </a:t>
            </a:r>
            <a:r>
              <a:rPr lang="en-US" dirty="0" err="1"/>
              <a:t>chroot</a:t>
            </a:r>
            <a:endParaRPr lang="en-US" dirty="0"/>
          </a:p>
          <a:p>
            <a:pPr lvl="1"/>
            <a:r>
              <a:rPr lang="en-US" dirty="0"/>
              <a:t>\Silo\foo\</a:t>
            </a:r>
            <a:r>
              <a:rPr lang="en-US" dirty="0" err="1"/>
              <a:t>DosDevices</a:t>
            </a:r>
            <a:r>
              <a:rPr lang="en-US" dirty="0"/>
              <a:t>\C:\Windows</a:t>
            </a:r>
          </a:p>
          <a:p>
            <a:pPr lvl="1"/>
            <a:r>
              <a:rPr lang="en-US" dirty="0"/>
              <a:t>\Silo\bar\</a:t>
            </a:r>
            <a:r>
              <a:rPr lang="en-US" dirty="0" err="1"/>
              <a:t>DosDevices</a:t>
            </a:r>
            <a:r>
              <a:rPr lang="en-US" dirty="0"/>
              <a:t>\C:\Windows </a:t>
            </a:r>
          </a:p>
        </p:txBody>
      </p:sp>
      <p:sp>
        <p:nvSpPr>
          <p:cNvPr id="8" name="Text Placeholder 7"/>
          <p:cNvSpPr>
            <a:spLocks noGrp="1"/>
          </p:cNvSpPr>
          <p:nvPr>
            <p:ph type="body" sz="half" idx="2"/>
          </p:nvPr>
        </p:nvSpPr>
        <p:spPr/>
        <p:txBody>
          <a:bodyPr/>
          <a:lstStyle/>
          <a:p>
            <a:r>
              <a:rPr lang="en-US" dirty="0"/>
              <a:t>Object Namespaces</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2282556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Windows Applications expect NTFS semantics</a:t>
            </a:r>
          </a:p>
          <a:p>
            <a:r>
              <a:rPr lang="en-US" dirty="0"/>
              <a:t>Building an union FS with NTFS semantics is hard</a:t>
            </a:r>
          </a:p>
          <a:p>
            <a:r>
              <a:rPr lang="en-US" dirty="0"/>
              <a:t>Hybrid Model</a:t>
            </a:r>
          </a:p>
          <a:p>
            <a:pPr lvl="1"/>
            <a:r>
              <a:rPr lang="en-US" dirty="0"/>
              <a:t>NTFS partitions per container</a:t>
            </a:r>
          </a:p>
          <a:p>
            <a:pPr lvl="1"/>
            <a:r>
              <a:rPr lang="en-US" dirty="0" err="1"/>
              <a:t>Symlinks</a:t>
            </a:r>
            <a:r>
              <a:rPr lang="en-US" dirty="0"/>
              <a:t> to layers on the host file system</a:t>
            </a:r>
          </a:p>
        </p:txBody>
      </p:sp>
      <p:sp>
        <p:nvSpPr>
          <p:cNvPr id="8" name="Text Placeholder 7"/>
          <p:cNvSpPr>
            <a:spLocks noGrp="1"/>
          </p:cNvSpPr>
          <p:nvPr>
            <p:ph type="body" sz="half" idx="2"/>
          </p:nvPr>
        </p:nvSpPr>
        <p:spPr/>
        <p:txBody>
          <a:bodyPr/>
          <a:lstStyle/>
          <a:p>
            <a:r>
              <a:rPr lang="en-US" dirty="0"/>
              <a:t>File system</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771148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Small file system</a:t>
            </a:r>
          </a:p>
          <a:p>
            <a:r>
              <a:rPr lang="en-US" dirty="0"/>
              <a:t>True union FS</a:t>
            </a:r>
          </a:p>
        </p:txBody>
      </p:sp>
      <p:sp>
        <p:nvSpPr>
          <p:cNvPr id="8" name="Text Placeholder 7"/>
          <p:cNvSpPr>
            <a:spLocks noGrp="1"/>
          </p:cNvSpPr>
          <p:nvPr>
            <p:ph type="body" sz="half" idx="2"/>
          </p:nvPr>
        </p:nvSpPr>
        <p:spPr/>
        <p:txBody>
          <a:bodyPr/>
          <a:lstStyle/>
          <a:p>
            <a:r>
              <a:rPr lang="en-US" dirty="0"/>
              <a:t>Windows Registry</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39047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Docker uses </a:t>
            </a:r>
            <a:r>
              <a:rPr lang="en-US" dirty="0" err="1"/>
              <a:t>Unionfs</a:t>
            </a:r>
            <a:r>
              <a:rPr lang="en-US" dirty="0"/>
              <a:t> to layer Docker images. </a:t>
            </a:r>
          </a:p>
          <a:p>
            <a:r>
              <a:rPr lang="en-US" dirty="0"/>
              <a:t>As actions are done to a base image, layers are created and documented, such that each layer fully describes how to recreate an action. </a:t>
            </a:r>
          </a:p>
          <a:p>
            <a:r>
              <a:rPr lang="en-US" dirty="0"/>
              <a:t>This strategy enables Docker's lightweight images, as only layer updates need to be propagated.</a:t>
            </a:r>
          </a:p>
        </p:txBody>
      </p:sp>
      <p:sp>
        <p:nvSpPr>
          <p:cNvPr id="8" name="Text Placeholder 7"/>
          <p:cNvSpPr>
            <a:spLocks noGrp="1"/>
          </p:cNvSpPr>
          <p:nvPr>
            <p:ph type="body" sz="half" idx="2"/>
          </p:nvPr>
        </p:nvSpPr>
        <p:spPr/>
        <p:txBody>
          <a:bodyPr/>
          <a:lstStyle/>
          <a:p>
            <a:r>
              <a:rPr lang="en-US" dirty="0" err="1"/>
              <a:t>UnionFS</a:t>
            </a:r>
            <a:endParaRPr lang="en-US" dirty="0"/>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1324443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Types</a:t>
            </a:r>
          </a:p>
        </p:txBody>
      </p:sp>
      <p:sp>
        <p:nvSpPr>
          <p:cNvPr id="3" name="Text Placeholder 2"/>
          <p:cNvSpPr>
            <a:spLocks noGrp="1"/>
          </p:cNvSpPr>
          <p:nvPr>
            <p:ph idx="1"/>
          </p:nvPr>
        </p:nvSpPr>
        <p:spPr/>
        <p:txBody>
          <a:bodyPr>
            <a:normAutofit fontScale="92500" lnSpcReduction="20000"/>
          </a:bodyPr>
          <a:lstStyle/>
          <a:p>
            <a:r>
              <a:rPr lang="en-US" sz="4000" dirty="0"/>
              <a:t>Linux Containers</a:t>
            </a:r>
          </a:p>
          <a:p>
            <a:pPr lvl="1"/>
            <a:r>
              <a:rPr lang="en-US" sz="3800" dirty="0"/>
              <a:t>Docker Containers</a:t>
            </a:r>
          </a:p>
          <a:p>
            <a:pPr lvl="1"/>
            <a:r>
              <a:rPr lang="en-US" sz="3800" dirty="0"/>
              <a:t>Rocket Containers</a:t>
            </a:r>
          </a:p>
          <a:p>
            <a:r>
              <a:rPr lang="en-US" sz="4000" dirty="0"/>
              <a:t>Windows Containers</a:t>
            </a:r>
          </a:p>
          <a:p>
            <a:pPr lvl="1"/>
            <a:r>
              <a:rPr lang="en-US" sz="3800" dirty="0"/>
              <a:t>Windows Server Containers</a:t>
            </a:r>
          </a:p>
          <a:p>
            <a:pPr lvl="1"/>
            <a:r>
              <a:rPr lang="en-US" sz="3800" dirty="0"/>
              <a:t>Hyper-V Containers (Default)</a:t>
            </a:r>
          </a:p>
        </p:txBody>
      </p:sp>
    </p:spTree>
    <p:extLst>
      <p:ext uri="{BB962C8B-B14F-4D97-AF65-F5344CB8AC3E}">
        <p14:creationId xmlns:p14="http://schemas.microsoft.com/office/powerpoint/2010/main" val="343494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a:bodyPr>
          <a:lstStyle/>
          <a:p>
            <a:r>
              <a:rPr lang="en-US" dirty="0"/>
              <a:t>Docker Image Format</a:t>
            </a:r>
          </a:p>
          <a:p>
            <a:r>
              <a:rPr lang="en-US" dirty="0">
                <a:hlinkClick r:id="rId2"/>
              </a:rPr>
              <a:t>https://github.com/docker/docker/blob/master/image/spec/v1.md</a:t>
            </a:r>
            <a:endParaRPr lang="en-US" dirty="0"/>
          </a:p>
          <a:p>
            <a:r>
              <a:rPr lang="en-US" dirty="0"/>
              <a:t>OCI Image Specification</a:t>
            </a:r>
          </a:p>
          <a:p>
            <a:r>
              <a:rPr lang="en-US" dirty="0">
                <a:hlinkClick r:id="rId3"/>
              </a:rPr>
              <a:t>https://github.com/opencontainers/image-spec</a:t>
            </a:r>
            <a:endParaRPr lang="en-US" dirty="0"/>
          </a:p>
          <a:p>
            <a:r>
              <a:rPr lang="en-US" dirty="0"/>
              <a:t>Main differences are how they approach security</a:t>
            </a:r>
          </a:p>
          <a:p>
            <a:pPr lvl="1"/>
            <a:r>
              <a:rPr lang="en-US" dirty="0"/>
              <a:t>Container Image Security</a:t>
            </a:r>
          </a:p>
          <a:p>
            <a:pPr lvl="1"/>
            <a:r>
              <a:rPr lang="en-US" dirty="0"/>
              <a:t>Preventing root escalation attacks</a:t>
            </a:r>
          </a:p>
          <a:p>
            <a:pPr lvl="1"/>
            <a:r>
              <a:rPr lang="en-US" dirty="0"/>
              <a:t>Portability</a:t>
            </a:r>
          </a:p>
          <a:p>
            <a:pPr lvl="1"/>
            <a:endParaRPr lang="en-US" dirty="0"/>
          </a:p>
          <a:p>
            <a:endParaRPr lang="en-US" dirty="0"/>
          </a:p>
        </p:txBody>
      </p:sp>
      <p:sp>
        <p:nvSpPr>
          <p:cNvPr id="8" name="Text Placeholder 7"/>
          <p:cNvSpPr>
            <a:spLocks noGrp="1"/>
          </p:cNvSpPr>
          <p:nvPr>
            <p:ph type="body" sz="half" idx="2"/>
          </p:nvPr>
        </p:nvSpPr>
        <p:spPr/>
        <p:txBody>
          <a:bodyPr/>
          <a:lstStyle/>
          <a:p>
            <a:r>
              <a:rPr lang="en-US" dirty="0"/>
              <a:t>Linux</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1057101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a:bodyPr>
          <a:lstStyle/>
          <a:p>
            <a:r>
              <a:rPr lang="en-US" dirty="0"/>
              <a:t>Rocket Image Format</a:t>
            </a:r>
          </a:p>
          <a:p>
            <a:r>
              <a:rPr lang="en-US" dirty="0"/>
              <a:t>https://github.com/docker/docker/blob/master/image/spec/v1.md</a:t>
            </a:r>
          </a:p>
          <a:p>
            <a:endParaRPr lang="en-US" dirty="0"/>
          </a:p>
        </p:txBody>
      </p:sp>
      <p:sp>
        <p:nvSpPr>
          <p:cNvPr id="8" name="Text Placeholder 7"/>
          <p:cNvSpPr>
            <a:spLocks noGrp="1"/>
          </p:cNvSpPr>
          <p:nvPr>
            <p:ph type="body" sz="half" idx="2"/>
          </p:nvPr>
        </p:nvSpPr>
        <p:spPr/>
        <p:txBody>
          <a:bodyPr/>
          <a:lstStyle/>
          <a:p>
            <a:r>
              <a:rPr lang="en-US" dirty="0"/>
              <a:t>Rocket</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2990279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
        <p:nvSpPr>
          <p:cNvPr id="6" name="Rectangle 5"/>
          <p:cNvSpPr/>
          <p:nvPr/>
        </p:nvSpPr>
        <p:spPr>
          <a:xfrm>
            <a:off x="11450972" y="201336"/>
            <a:ext cx="604179" cy="394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99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FreeBSD Jails allows administrators to partition a FreeBSD computer system into several independent, smaller systems – called “jails” – with the ability to assign an IP address for each system and configuration.</a:t>
            </a:r>
          </a:p>
        </p:txBody>
      </p:sp>
      <p:sp>
        <p:nvSpPr>
          <p:cNvPr id="8" name="Text Placeholder 7"/>
          <p:cNvSpPr>
            <a:spLocks noGrp="1"/>
          </p:cNvSpPr>
          <p:nvPr>
            <p:ph type="body" sz="half" idx="2"/>
          </p:nvPr>
        </p:nvSpPr>
        <p:spPr/>
        <p:txBody>
          <a:bodyPr/>
          <a:lstStyle/>
          <a:p>
            <a:r>
              <a:rPr lang="en-US" dirty="0"/>
              <a:t>2000: FreeBSD</a:t>
            </a:r>
          </a:p>
          <a:p>
            <a:r>
              <a:rPr lang="en-US" dirty="0"/>
              <a:t>Jails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275423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11266415" y="184558"/>
            <a:ext cx="855677" cy="453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613" y="6612473"/>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40817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fontScale="92500" lnSpcReduction="20000"/>
          </a:bodyPr>
          <a:lstStyle/>
          <a:p>
            <a:r>
              <a:rPr lang="en-US" dirty="0"/>
              <a:t>Default in Windows 10</a:t>
            </a:r>
          </a:p>
          <a:p>
            <a:r>
              <a:rPr lang="en-US" dirty="0"/>
              <a:t>Small, stateless VM</a:t>
            </a:r>
          </a:p>
          <a:p>
            <a:pPr lvl="1"/>
            <a:r>
              <a:rPr lang="en-US" dirty="0"/>
              <a:t>Writes are not persisted</a:t>
            </a:r>
          </a:p>
          <a:p>
            <a:r>
              <a:rPr lang="en-US" dirty="0"/>
              <a:t>Storage attached via SMB</a:t>
            </a:r>
          </a:p>
          <a:p>
            <a:pPr lvl="1"/>
            <a:r>
              <a:rPr lang="en-US" dirty="0"/>
              <a:t>Over </a:t>
            </a:r>
            <a:r>
              <a:rPr lang="en-US" dirty="0" err="1"/>
              <a:t>VMBus</a:t>
            </a:r>
            <a:r>
              <a:rPr lang="en-US" dirty="0"/>
              <a:t> not networking</a:t>
            </a:r>
          </a:p>
          <a:p>
            <a:r>
              <a:rPr lang="en-US" dirty="0"/>
              <a:t>Physically map executables from the host file cache</a:t>
            </a:r>
          </a:p>
          <a:p>
            <a:r>
              <a:rPr lang="en-US" dirty="0"/>
              <a:t>Networking is a virtual </a:t>
            </a:r>
            <a:r>
              <a:rPr lang="en-US" dirty="0" err="1"/>
              <a:t>nic</a:t>
            </a:r>
            <a:endParaRPr lang="en-US" dirty="0"/>
          </a:p>
          <a:p>
            <a:r>
              <a:rPr lang="en-US" dirty="0"/>
              <a:t>Cloning</a:t>
            </a:r>
          </a:p>
          <a:p>
            <a:pPr lvl="1"/>
            <a:r>
              <a:rPr lang="en-US" dirty="0"/>
              <a:t>Launch utility VM</a:t>
            </a:r>
          </a:p>
          <a:p>
            <a:pPr lvl="1"/>
            <a:r>
              <a:rPr lang="en-US" dirty="0"/>
              <a:t>Freeze State</a:t>
            </a:r>
          </a:p>
          <a:p>
            <a:pPr lvl="1"/>
            <a:r>
              <a:rPr lang="en-US" dirty="0"/>
              <a:t>Fork the VM for each new instance</a:t>
            </a:r>
          </a:p>
          <a:p>
            <a:pPr lvl="2"/>
            <a:r>
              <a:rPr lang="en-US" dirty="0"/>
              <a:t>No startup time</a:t>
            </a:r>
          </a:p>
          <a:p>
            <a:pPr lvl="2"/>
            <a:r>
              <a:rPr lang="en-US" dirty="0"/>
              <a:t>Shares memory</a:t>
            </a:r>
          </a:p>
        </p:txBody>
      </p:sp>
      <p:sp>
        <p:nvSpPr>
          <p:cNvPr id="8" name="Text Placeholder 7"/>
          <p:cNvSpPr>
            <a:spLocks noGrp="1"/>
          </p:cNvSpPr>
          <p:nvPr>
            <p:ph type="body" sz="half" idx="2"/>
          </p:nvPr>
        </p:nvSpPr>
        <p:spPr/>
        <p:txBody>
          <a:bodyPr/>
          <a:lstStyle/>
          <a:p>
            <a:r>
              <a:rPr lang="en-US" dirty="0"/>
              <a:t>Hyper-V Container</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728859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Information on Architecture</a:t>
            </a:r>
          </a:p>
        </p:txBody>
      </p:sp>
      <p:sp>
        <p:nvSpPr>
          <p:cNvPr id="4" name="Text Placeholder 3"/>
          <p:cNvSpPr>
            <a:spLocks noGrp="1"/>
          </p:cNvSpPr>
          <p:nvPr>
            <p:ph type="body" sz="half" idx="2"/>
          </p:nvPr>
        </p:nvSpPr>
        <p:spPr>
          <a:xfrm>
            <a:off x="438540" y="3552631"/>
            <a:ext cx="11327362" cy="2476500"/>
          </a:xfrm>
        </p:spPr>
        <p:txBody>
          <a:bodyPr>
            <a:normAutofit/>
          </a:bodyPr>
          <a:lstStyle/>
          <a:p>
            <a:pPr fontAlgn="base"/>
            <a:r>
              <a:rPr lang="en-US" sz="2000" dirty="0" err="1"/>
              <a:t>DockerCon</a:t>
            </a:r>
            <a:r>
              <a:rPr lang="en-US" sz="2000" dirty="0"/>
              <a:t> 16: Windows Server &amp; Docker - The Internals Behind Bringing Docker &amp; Containers to Windows - Black Belt</a:t>
            </a:r>
          </a:p>
          <a:p>
            <a:r>
              <a:rPr lang="en-US" sz="1200" b="1" dirty="0">
                <a:hlinkClick r:id="rId2"/>
              </a:rPr>
              <a:t>https://channel9.msdn.com/Blogs/containers/DockerCon-16-Windows-Server-Docker-The-Internals-Behind-Bringing-Docker-Containers-to-Windows</a:t>
            </a:r>
            <a:endParaRPr lang="en-US" sz="1200" b="1" dirty="0"/>
          </a:p>
        </p:txBody>
      </p:sp>
    </p:spTree>
    <p:extLst>
      <p:ext uri="{BB962C8B-B14F-4D97-AF65-F5344CB8AC3E}">
        <p14:creationId xmlns:p14="http://schemas.microsoft.com/office/powerpoint/2010/main" val="810180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a:t>Let’s Do Some Exercises</a:t>
            </a:r>
          </a:p>
        </p:txBody>
      </p:sp>
      <p:sp>
        <p:nvSpPr>
          <p:cNvPr id="5" name="Subtitle 4"/>
          <p:cNvSpPr>
            <a:spLocks noGrp="1"/>
          </p:cNvSpPr>
          <p:nvPr>
            <p:ph type="subTitle" idx="1"/>
          </p:nvPr>
        </p:nvSpPr>
        <p:spPr>
          <a:xfrm>
            <a:off x="1154955" y="4777380"/>
            <a:ext cx="9044122" cy="861420"/>
          </a:xfrm>
        </p:spPr>
        <p:txBody>
          <a:bodyPr/>
          <a:lstStyle/>
          <a:p>
            <a:endParaRPr lang="en-US" dirty="0"/>
          </a:p>
        </p:txBody>
      </p:sp>
    </p:spTree>
    <p:extLst>
      <p:ext uri="{BB962C8B-B14F-4D97-AF65-F5344CB8AC3E}">
        <p14:creationId xmlns:p14="http://schemas.microsoft.com/office/powerpoint/2010/main" val="3224528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Dockerfile</a:t>
            </a:r>
            <a:r>
              <a:rPr lang="en-US" dirty="0"/>
              <a:t> and Docker Compose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29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6" name="Text Placeholder 5"/>
          <p:cNvSpPr>
            <a:spLocks noGrp="1"/>
          </p:cNvSpPr>
          <p:nvPr>
            <p:ph type="body" sz="half" idx="2"/>
          </p:nvPr>
        </p:nvSpPr>
        <p:spPr>
          <a:xfrm>
            <a:off x="1148798" y="3313651"/>
            <a:ext cx="10790969" cy="2991375"/>
          </a:xfrm>
        </p:spPr>
        <p:txBody>
          <a:bodyPr>
            <a:noAutofit/>
          </a:bodyPr>
          <a:lstStyle/>
          <a:p>
            <a:r>
              <a:rPr lang="en-US" sz="2000" dirty="0">
                <a:latin typeface="Consolas" panose="020B0609020204030204" pitchFamily="49" charset="0"/>
              </a:rPr>
              <a:t>FROM </a:t>
            </a:r>
            <a:r>
              <a:rPr lang="en-US" sz="2000" dirty="0" err="1">
                <a:latin typeface="Consolas" panose="020B0609020204030204" pitchFamily="49" charset="0"/>
              </a:rPr>
              <a:t>microsoft</a:t>
            </a:r>
            <a:r>
              <a:rPr lang="en-US" sz="2000" dirty="0">
                <a:latin typeface="Consolas" panose="020B0609020204030204" pitchFamily="49" charset="0"/>
              </a:rPr>
              <a:t>/</a:t>
            </a:r>
            <a:r>
              <a:rPr lang="en-US" sz="2000" dirty="0" err="1">
                <a:latin typeface="Consolas" panose="020B0609020204030204" pitchFamily="49" charset="0"/>
              </a:rPr>
              <a:t>iis</a:t>
            </a:r>
            <a:r>
              <a:rPr lang="en-US" sz="2000" dirty="0">
                <a:latin typeface="Consolas" panose="020B0609020204030204" pitchFamily="49" charset="0"/>
              </a:rPr>
              <a:t> </a:t>
            </a:r>
          </a:p>
          <a:p>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C:\site </a:t>
            </a:r>
          </a:p>
          <a:p>
            <a:r>
              <a:rPr lang="en-US" sz="2000" dirty="0">
                <a:latin typeface="Consolas" panose="020B0609020204030204" pitchFamily="49" charset="0"/>
              </a:rPr>
              <a:t>RUN </a:t>
            </a:r>
            <a:r>
              <a:rPr lang="en-US" sz="2000" dirty="0" err="1">
                <a:latin typeface="Consolas" panose="020B0609020204030204" pitchFamily="49" charset="0"/>
              </a:rPr>
              <a:t>powershell</a:t>
            </a:r>
            <a:r>
              <a:rPr lang="en-US" sz="2000" dirty="0">
                <a:latin typeface="Consolas" panose="020B0609020204030204" pitchFamily="49" charset="0"/>
              </a:rPr>
              <a:t> -</a:t>
            </a:r>
            <a:r>
              <a:rPr lang="en-US" sz="2000" dirty="0" err="1">
                <a:latin typeface="Consolas" panose="020B0609020204030204" pitchFamily="49" charset="0"/>
              </a:rPr>
              <a:t>NoProfile</a:t>
            </a:r>
            <a:r>
              <a:rPr lang="en-US" sz="2000" dirty="0">
                <a:latin typeface="Consolas" panose="020B0609020204030204" pitchFamily="49" charset="0"/>
              </a:rPr>
              <a:t> -Command \ </a:t>
            </a:r>
          </a:p>
          <a:p>
            <a:r>
              <a:rPr lang="en-US" sz="2000" dirty="0">
                <a:latin typeface="Consolas" panose="020B0609020204030204" pitchFamily="49" charset="0"/>
              </a:rPr>
              <a:t>Import-module </a:t>
            </a:r>
            <a:r>
              <a:rPr lang="en-US" sz="2000" dirty="0" err="1">
                <a:latin typeface="Consolas" panose="020B0609020204030204" pitchFamily="49" charset="0"/>
              </a:rPr>
              <a:t>IISAdministration</a:t>
            </a:r>
            <a:r>
              <a:rPr lang="en-US" sz="2000" dirty="0">
                <a:latin typeface="Consolas" panose="020B0609020204030204" pitchFamily="49" charset="0"/>
              </a:rPr>
              <a:t>; \ </a:t>
            </a:r>
          </a:p>
          <a:p>
            <a:r>
              <a:rPr lang="en-US" sz="2000" dirty="0">
                <a:latin typeface="Consolas" panose="020B0609020204030204" pitchFamily="49" charset="0"/>
              </a:rPr>
              <a:t>New-</a:t>
            </a:r>
            <a:r>
              <a:rPr lang="en-US" sz="2000" dirty="0" err="1">
                <a:latin typeface="Consolas" panose="020B0609020204030204" pitchFamily="49" charset="0"/>
              </a:rPr>
              <a:t>IISSite</a:t>
            </a:r>
            <a:r>
              <a:rPr lang="en-US" sz="2000" dirty="0">
                <a:latin typeface="Consolas" panose="020B0609020204030204" pitchFamily="49" charset="0"/>
              </a:rPr>
              <a:t> -Name "Site" -</a:t>
            </a:r>
            <a:r>
              <a:rPr lang="en-US" sz="2000" dirty="0" err="1">
                <a:latin typeface="Consolas" panose="020B0609020204030204" pitchFamily="49" charset="0"/>
              </a:rPr>
              <a:t>PhysicalPath</a:t>
            </a:r>
            <a:r>
              <a:rPr lang="en-US" sz="2000" dirty="0">
                <a:latin typeface="Consolas" panose="020B0609020204030204" pitchFamily="49" charset="0"/>
              </a:rPr>
              <a:t> C:\site -</a:t>
            </a:r>
            <a:r>
              <a:rPr lang="en-US" sz="2000" dirty="0" err="1">
                <a:latin typeface="Consolas" panose="020B0609020204030204" pitchFamily="49" charset="0"/>
              </a:rPr>
              <a:t>BindingInformation</a:t>
            </a:r>
            <a:r>
              <a:rPr lang="en-US" sz="2000" dirty="0">
                <a:latin typeface="Consolas" panose="020B0609020204030204" pitchFamily="49" charset="0"/>
              </a:rPr>
              <a:t> "*:8000:“</a:t>
            </a:r>
          </a:p>
          <a:p>
            <a:r>
              <a:rPr lang="en-US" sz="2000" dirty="0">
                <a:latin typeface="Consolas" panose="020B0609020204030204" pitchFamily="49" charset="0"/>
              </a:rPr>
              <a:t>ADD content/ /site </a:t>
            </a:r>
          </a:p>
          <a:p>
            <a:endParaRPr lang="en-US" sz="2000" dirty="0">
              <a:latin typeface="Consolas" panose="020B0609020204030204" pitchFamily="49" charset="0"/>
            </a:endParaRPr>
          </a:p>
        </p:txBody>
      </p:sp>
    </p:spTree>
    <p:extLst>
      <p:ext uri="{BB962C8B-B14F-4D97-AF65-F5344CB8AC3E}">
        <p14:creationId xmlns:p14="http://schemas.microsoft.com/office/powerpoint/2010/main" val="1823558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Containers should be ephemeral</a:t>
            </a:r>
          </a:p>
          <a:p>
            <a:pPr lvl="1"/>
            <a:r>
              <a:rPr lang="en-US" dirty="0"/>
              <a:t>Consistent with Processes section of 12 factor application methodology</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2705201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Avoid installing unnecessary packages</a:t>
            </a:r>
          </a:p>
          <a:p>
            <a:pPr lvl="1"/>
            <a:r>
              <a:rPr lang="en-US" dirty="0"/>
              <a:t>Reduces complexity</a:t>
            </a:r>
          </a:p>
          <a:p>
            <a:pPr lvl="1"/>
            <a:r>
              <a:rPr lang="en-US" dirty="0"/>
              <a:t>Reduces dependencies</a:t>
            </a:r>
          </a:p>
          <a:p>
            <a:pPr lvl="1"/>
            <a:r>
              <a:rPr lang="en-US" dirty="0"/>
              <a:t>Reduces files sizes</a:t>
            </a:r>
          </a:p>
          <a:p>
            <a:pPr lvl="1"/>
            <a:r>
              <a:rPr lang="en-US" dirty="0"/>
              <a:t>Reduces build times</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264652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Each container should do 1 thing</a:t>
            </a:r>
          </a:p>
          <a:p>
            <a:pPr lvl="1"/>
            <a:r>
              <a:rPr lang="en-US" dirty="0"/>
              <a:t>Containers that depend on one another should be </a:t>
            </a:r>
            <a:r>
              <a:rPr lang="en-US" dirty="0" err="1"/>
              <a:t>netoworked</a:t>
            </a:r>
            <a:endParaRPr lang="en-US" dirty="0"/>
          </a:p>
          <a:p>
            <a:pPr lvl="1"/>
            <a:r>
              <a:rPr lang="en-US" dirty="0"/>
              <a:t>Not one process per container</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156744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Sort multi-line arguments</a:t>
            </a:r>
          </a:p>
          <a:p>
            <a:pPr lvl="1"/>
            <a:r>
              <a:rPr lang="en-US" dirty="0"/>
              <a:t>Easier to read and maintain</a:t>
            </a:r>
          </a:p>
          <a:p>
            <a:pPr marL="0" indent="0">
              <a:buNone/>
            </a:pPr>
            <a:r>
              <a:rPr lang="en-US" dirty="0"/>
              <a:t>RUN apt-get update &amp;&amp; apt-get install -y \</a:t>
            </a:r>
          </a:p>
          <a:p>
            <a:pPr marL="0" indent="0">
              <a:buNone/>
            </a:pPr>
            <a:r>
              <a:rPr lang="en-US" dirty="0"/>
              <a:t>  </a:t>
            </a:r>
            <a:r>
              <a:rPr lang="en-US" dirty="0" err="1"/>
              <a:t>bzr</a:t>
            </a:r>
            <a:r>
              <a:rPr lang="en-US" dirty="0"/>
              <a:t> \</a:t>
            </a:r>
          </a:p>
          <a:p>
            <a:pPr marL="0" indent="0">
              <a:buNone/>
            </a:pPr>
            <a:r>
              <a:rPr lang="en-US" dirty="0"/>
              <a:t>  </a:t>
            </a:r>
            <a:r>
              <a:rPr lang="en-US" dirty="0" err="1"/>
              <a:t>cvs</a:t>
            </a:r>
            <a:r>
              <a:rPr lang="en-US" dirty="0"/>
              <a:t> \</a:t>
            </a:r>
          </a:p>
          <a:p>
            <a:pPr marL="0" indent="0">
              <a:buNone/>
            </a:pPr>
            <a:r>
              <a:rPr lang="en-US" dirty="0"/>
              <a:t>  </a:t>
            </a:r>
            <a:r>
              <a:rPr lang="en-US" dirty="0" err="1"/>
              <a:t>git</a:t>
            </a:r>
            <a:r>
              <a:rPr lang="en-US" dirty="0"/>
              <a:t> \</a:t>
            </a:r>
          </a:p>
          <a:p>
            <a:pPr marL="0" indent="0">
              <a:buNone/>
            </a:pPr>
            <a:r>
              <a:rPr lang="en-US" dirty="0"/>
              <a:t>  mercurial \</a:t>
            </a:r>
          </a:p>
          <a:p>
            <a:pPr marL="0" indent="0">
              <a:buNone/>
            </a:pPr>
            <a:r>
              <a:rPr lang="en-US" dirty="0"/>
              <a:t>  subversion</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61042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FreeBSD Jails allows administrators to partition a FreeBSD computer system into several independent, smaller systems – called “jails” – with the ability to assign an IP address for each system and configuration.</a:t>
            </a:r>
          </a:p>
        </p:txBody>
      </p:sp>
      <p:sp>
        <p:nvSpPr>
          <p:cNvPr id="8" name="Text Placeholder 7"/>
          <p:cNvSpPr>
            <a:spLocks noGrp="1"/>
          </p:cNvSpPr>
          <p:nvPr>
            <p:ph type="body" sz="half" idx="2"/>
          </p:nvPr>
        </p:nvSpPr>
        <p:spPr/>
        <p:txBody>
          <a:bodyPr/>
          <a:lstStyle/>
          <a:p>
            <a:r>
              <a:rPr lang="en-US" dirty="0"/>
              <a:t>2001: FreeBSD</a:t>
            </a:r>
          </a:p>
          <a:p>
            <a:r>
              <a:rPr lang="en-US" dirty="0"/>
              <a:t>Jails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022793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FROM</a:t>
            </a:r>
          </a:p>
          <a:p>
            <a:r>
              <a:rPr lang="en-US" dirty="0"/>
              <a:t>Sets the base image</a:t>
            </a:r>
          </a:p>
          <a:p>
            <a:pPr marL="0" indent="0">
              <a:buNone/>
            </a:pPr>
            <a:r>
              <a:rPr lang="en-US" dirty="0"/>
              <a:t>FROM &lt;image&gt;</a:t>
            </a:r>
          </a:p>
          <a:p>
            <a:pPr marL="0" indent="0">
              <a:buNone/>
            </a:pPr>
            <a:r>
              <a:rPr lang="en-US" dirty="0"/>
              <a:t>FROM &lt;image&gt;:&lt;tag&gt;</a:t>
            </a:r>
          </a:p>
        </p:txBody>
      </p:sp>
      <p:sp>
        <p:nvSpPr>
          <p:cNvPr id="8" name="Text Placeholder 7"/>
          <p:cNvSpPr>
            <a:spLocks noGrp="1"/>
          </p:cNvSpPr>
          <p:nvPr>
            <p:ph type="body" sz="half" idx="2"/>
          </p:nvPr>
        </p:nvSpPr>
        <p:spPr>
          <a:xfrm>
            <a:off x="1154953" y="3129280"/>
            <a:ext cx="3496177" cy="2895599"/>
          </a:xfrm>
        </p:spPr>
        <p:txBody>
          <a:bodyPr/>
          <a:lstStyle/>
          <a:p>
            <a:r>
              <a:rPr lang="en-US" dirty="0"/>
              <a:t>FROM</a:t>
            </a:r>
          </a:p>
        </p:txBody>
      </p:sp>
    </p:spTree>
    <p:extLst>
      <p:ext uri="{BB962C8B-B14F-4D97-AF65-F5344CB8AC3E}">
        <p14:creationId xmlns:p14="http://schemas.microsoft.com/office/powerpoint/2010/main" val="3288357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RUN</a:t>
            </a:r>
          </a:p>
          <a:p>
            <a:r>
              <a:rPr lang="en-US" dirty="0"/>
              <a:t>Executes the command on the current image and commits the results</a:t>
            </a:r>
          </a:p>
          <a:p>
            <a:pPr marL="0" indent="0">
              <a:buNone/>
            </a:pPr>
            <a:r>
              <a:rPr lang="en-US" dirty="0"/>
              <a:t>RUN &lt;command&gt;</a:t>
            </a:r>
          </a:p>
          <a:p>
            <a:pPr marL="0" indent="0">
              <a:buNone/>
            </a:pPr>
            <a:r>
              <a:rPr lang="en-US" dirty="0"/>
              <a:t>	/bin/</a:t>
            </a:r>
            <a:r>
              <a:rPr lang="en-US" dirty="0" err="1"/>
              <a:t>sh</a:t>
            </a:r>
            <a:r>
              <a:rPr lang="en-US" dirty="0"/>
              <a:t> –c</a:t>
            </a:r>
          </a:p>
          <a:p>
            <a:pPr marL="0" indent="0">
              <a:buNone/>
            </a:pPr>
            <a:r>
              <a:rPr lang="en-US" dirty="0"/>
              <a:t>	</a:t>
            </a:r>
            <a:r>
              <a:rPr lang="en-US" dirty="0" err="1"/>
              <a:t>cmd</a:t>
            </a:r>
            <a:r>
              <a:rPr lang="en-US" dirty="0"/>
              <a:t> /S /C</a:t>
            </a:r>
          </a:p>
          <a:p>
            <a:pPr marL="0" indent="0">
              <a:buNone/>
            </a:pPr>
            <a:r>
              <a:rPr lang="en-US" dirty="0"/>
              <a:t>RUN [“executable”, “param1”, “param2”]</a:t>
            </a:r>
          </a:p>
        </p:txBody>
      </p:sp>
      <p:sp>
        <p:nvSpPr>
          <p:cNvPr id="8" name="Text Placeholder 7"/>
          <p:cNvSpPr>
            <a:spLocks noGrp="1"/>
          </p:cNvSpPr>
          <p:nvPr>
            <p:ph type="body" sz="half" idx="2"/>
          </p:nvPr>
        </p:nvSpPr>
        <p:spPr>
          <a:xfrm>
            <a:off x="1154953" y="3129280"/>
            <a:ext cx="3496177" cy="2895599"/>
          </a:xfrm>
        </p:spPr>
        <p:txBody>
          <a:bodyPr/>
          <a:lstStyle/>
          <a:p>
            <a:r>
              <a:rPr lang="en-US" dirty="0"/>
              <a:t>RUN</a:t>
            </a:r>
          </a:p>
        </p:txBody>
      </p:sp>
    </p:spTree>
    <p:extLst>
      <p:ext uri="{BB962C8B-B14F-4D97-AF65-F5344CB8AC3E}">
        <p14:creationId xmlns:p14="http://schemas.microsoft.com/office/powerpoint/2010/main" val="2707519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CMD</a:t>
            </a:r>
          </a:p>
          <a:p>
            <a:r>
              <a:rPr lang="en-US" dirty="0"/>
              <a:t>There can be only one per </a:t>
            </a:r>
            <a:r>
              <a:rPr lang="en-US" dirty="0" err="1"/>
              <a:t>Dockerfile</a:t>
            </a:r>
            <a:endParaRPr lang="en-US" dirty="0"/>
          </a:p>
          <a:p>
            <a:r>
              <a:rPr lang="en-US" dirty="0"/>
              <a:t>The main purpose is to provide defaults for an executing container.</a:t>
            </a:r>
          </a:p>
          <a:p>
            <a:pPr marL="0" indent="0">
              <a:buNone/>
            </a:pPr>
            <a:r>
              <a:rPr lang="en-US" dirty="0"/>
              <a:t>CMD ["executable","param1","param2"]</a:t>
            </a:r>
          </a:p>
        </p:txBody>
      </p:sp>
      <p:sp>
        <p:nvSpPr>
          <p:cNvPr id="8" name="Text Placeholder 7"/>
          <p:cNvSpPr>
            <a:spLocks noGrp="1"/>
          </p:cNvSpPr>
          <p:nvPr>
            <p:ph type="body" sz="half" idx="2"/>
          </p:nvPr>
        </p:nvSpPr>
        <p:spPr>
          <a:xfrm>
            <a:off x="1154953" y="3129280"/>
            <a:ext cx="3496177" cy="2895599"/>
          </a:xfrm>
        </p:spPr>
        <p:txBody>
          <a:bodyPr/>
          <a:lstStyle/>
          <a:p>
            <a:r>
              <a:rPr lang="en-US" dirty="0"/>
              <a:t>CMD</a:t>
            </a:r>
          </a:p>
        </p:txBody>
      </p:sp>
      <p:sp>
        <p:nvSpPr>
          <p:cNvPr id="2" name="Rectangle 1"/>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333333"/>
                </a:solidFill>
                <a:effectLst/>
                <a:latin typeface="SFMono-Regular"/>
              </a:rPr>
              <a:t>https://github.com/docker/compose/releases/download/1.11.1/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5181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EXPOSE</a:t>
            </a:r>
          </a:p>
          <a:p>
            <a:r>
              <a:rPr lang="en-US" dirty="0"/>
              <a:t>Informs the Docker engine that the container listens to this port at run time.</a:t>
            </a:r>
          </a:p>
          <a:p>
            <a:pPr marL="0" indent="0">
              <a:buNone/>
            </a:pPr>
            <a:r>
              <a:rPr lang="en-US" dirty="0"/>
              <a:t>EXPOSE &lt;port&gt; [&lt;port&gt;...]</a:t>
            </a:r>
          </a:p>
        </p:txBody>
      </p:sp>
      <p:sp>
        <p:nvSpPr>
          <p:cNvPr id="8" name="Text Placeholder 7"/>
          <p:cNvSpPr>
            <a:spLocks noGrp="1"/>
          </p:cNvSpPr>
          <p:nvPr>
            <p:ph type="body" sz="half" idx="2"/>
          </p:nvPr>
        </p:nvSpPr>
        <p:spPr>
          <a:xfrm>
            <a:off x="1154953" y="3129280"/>
            <a:ext cx="3496177" cy="2895599"/>
          </a:xfrm>
        </p:spPr>
        <p:txBody>
          <a:bodyPr/>
          <a:lstStyle/>
          <a:p>
            <a:r>
              <a:rPr lang="en-US" dirty="0"/>
              <a:t>EXPOSE</a:t>
            </a:r>
          </a:p>
        </p:txBody>
      </p:sp>
    </p:spTree>
    <p:extLst>
      <p:ext uri="{BB962C8B-B14F-4D97-AF65-F5344CB8AC3E}">
        <p14:creationId xmlns:p14="http://schemas.microsoft.com/office/powerpoint/2010/main" val="2189141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ENV</a:t>
            </a:r>
          </a:p>
          <a:p>
            <a:r>
              <a:rPr lang="en-US" dirty="0"/>
              <a:t>Sets an environment variable in the container</a:t>
            </a:r>
          </a:p>
          <a:p>
            <a:pPr marL="0" indent="0">
              <a:buNone/>
            </a:pPr>
            <a:r>
              <a:rPr lang="en-US" dirty="0"/>
              <a:t>ENV key value</a:t>
            </a:r>
            <a:br>
              <a:rPr lang="en-US" dirty="0"/>
            </a:br>
            <a:r>
              <a:rPr lang="en-US" dirty="0"/>
              <a:t>ENV key=value</a:t>
            </a:r>
          </a:p>
        </p:txBody>
      </p:sp>
      <p:sp>
        <p:nvSpPr>
          <p:cNvPr id="8" name="Text Placeholder 7"/>
          <p:cNvSpPr>
            <a:spLocks noGrp="1"/>
          </p:cNvSpPr>
          <p:nvPr>
            <p:ph type="body" sz="half" idx="2"/>
          </p:nvPr>
        </p:nvSpPr>
        <p:spPr>
          <a:xfrm>
            <a:off x="1154953" y="3129280"/>
            <a:ext cx="3496177" cy="2895599"/>
          </a:xfrm>
        </p:spPr>
        <p:txBody>
          <a:bodyPr/>
          <a:lstStyle/>
          <a:p>
            <a:r>
              <a:rPr lang="en-US" dirty="0"/>
              <a:t>ENV</a:t>
            </a:r>
          </a:p>
        </p:txBody>
      </p:sp>
    </p:spTree>
    <p:extLst>
      <p:ext uri="{BB962C8B-B14F-4D97-AF65-F5344CB8AC3E}">
        <p14:creationId xmlns:p14="http://schemas.microsoft.com/office/powerpoint/2010/main" val="1562712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ADD</a:t>
            </a:r>
          </a:p>
          <a:p>
            <a:r>
              <a:rPr lang="en-US" dirty="0"/>
              <a:t>Copies files from the developer’s system to the container’s file system.</a:t>
            </a:r>
          </a:p>
          <a:p>
            <a:pPr marL="0" indent="0">
              <a:buNone/>
            </a:pPr>
            <a:r>
              <a:rPr lang="en-US" dirty="0"/>
              <a:t>ADD &lt;</a:t>
            </a:r>
            <a:r>
              <a:rPr lang="en-US" dirty="0" err="1"/>
              <a:t>src</a:t>
            </a:r>
            <a:r>
              <a:rPr lang="en-US" dirty="0"/>
              <a:t>&gt;... &lt;</a:t>
            </a:r>
            <a:r>
              <a:rPr lang="en-US" dirty="0" err="1"/>
              <a:t>dest</a:t>
            </a:r>
            <a:r>
              <a:rPr lang="en-US" dirty="0"/>
              <a:t>&gt;</a:t>
            </a:r>
          </a:p>
          <a:p>
            <a:pPr marL="0" indent="0">
              <a:buNone/>
            </a:pPr>
            <a:r>
              <a:rPr lang="en-US" dirty="0"/>
              <a:t>ADD ["&lt;</a:t>
            </a:r>
            <a:r>
              <a:rPr lang="en-US" dirty="0" err="1"/>
              <a:t>src</a:t>
            </a:r>
            <a:r>
              <a:rPr lang="en-US" dirty="0"/>
              <a:t>&gt;",... "&lt;</a:t>
            </a:r>
            <a:r>
              <a:rPr lang="en-US" dirty="0" err="1"/>
              <a:t>dest</a:t>
            </a:r>
            <a:r>
              <a:rPr lang="en-US" dirty="0"/>
              <a:t>&gt;"] (this form is required for paths containing whitespace)</a:t>
            </a:r>
          </a:p>
        </p:txBody>
      </p:sp>
      <p:sp>
        <p:nvSpPr>
          <p:cNvPr id="8" name="Text Placeholder 7"/>
          <p:cNvSpPr>
            <a:spLocks noGrp="1"/>
          </p:cNvSpPr>
          <p:nvPr>
            <p:ph type="body" sz="half" idx="2"/>
          </p:nvPr>
        </p:nvSpPr>
        <p:spPr>
          <a:xfrm>
            <a:off x="1154953" y="3129280"/>
            <a:ext cx="3496177" cy="2895599"/>
          </a:xfrm>
        </p:spPr>
        <p:txBody>
          <a:bodyPr/>
          <a:lstStyle/>
          <a:p>
            <a:r>
              <a:rPr lang="en-US" dirty="0"/>
              <a:t>ADD</a:t>
            </a:r>
          </a:p>
        </p:txBody>
      </p:sp>
    </p:spTree>
    <p:extLst>
      <p:ext uri="{BB962C8B-B14F-4D97-AF65-F5344CB8AC3E}">
        <p14:creationId xmlns:p14="http://schemas.microsoft.com/office/powerpoint/2010/main" val="3786760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COPY</a:t>
            </a:r>
          </a:p>
          <a:p>
            <a:r>
              <a:rPr lang="en-US" dirty="0"/>
              <a:t>Copies files from the developer’s system to the container’s file system.</a:t>
            </a:r>
          </a:p>
          <a:p>
            <a:pPr marL="0" indent="0">
              <a:buNone/>
            </a:pPr>
            <a:r>
              <a:rPr lang="en-US" dirty="0"/>
              <a:t>COPY &lt;</a:t>
            </a:r>
            <a:r>
              <a:rPr lang="en-US" dirty="0" err="1"/>
              <a:t>src</a:t>
            </a:r>
            <a:r>
              <a:rPr lang="en-US" dirty="0"/>
              <a:t>&gt;... &lt;</a:t>
            </a:r>
            <a:r>
              <a:rPr lang="en-US" dirty="0" err="1"/>
              <a:t>dest</a:t>
            </a:r>
            <a:r>
              <a:rPr lang="en-US" dirty="0"/>
              <a:t>&gt;</a:t>
            </a:r>
          </a:p>
          <a:p>
            <a:pPr marL="0" indent="0">
              <a:buNone/>
            </a:pPr>
            <a:r>
              <a:rPr lang="en-US" dirty="0"/>
              <a:t>COPY ["&lt;</a:t>
            </a:r>
            <a:r>
              <a:rPr lang="en-US" dirty="0" err="1"/>
              <a:t>src</a:t>
            </a:r>
            <a:r>
              <a:rPr lang="en-US" dirty="0"/>
              <a:t>&gt;",... "&lt;</a:t>
            </a:r>
            <a:r>
              <a:rPr lang="en-US" dirty="0" err="1"/>
              <a:t>dest</a:t>
            </a:r>
            <a:r>
              <a:rPr lang="en-US" dirty="0"/>
              <a:t>&gt;"] (this form is required for paths containing whitespace)</a:t>
            </a:r>
          </a:p>
        </p:txBody>
      </p:sp>
      <p:sp>
        <p:nvSpPr>
          <p:cNvPr id="8" name="Text Placeholder 7"/>
          <p:cNvSpPr>
            <a:spLocks noGrp="1"/>
          </p:cNvSpPr>
          <p:nvPr>
            <p:ph type="body" sz="half" idx="2"/>
          </p:nvPr>
        </p:nvSpPr>
        <p:spPr>
          <a:xfrm>
            <a:off x="1154953" y="3129280"/>
            <a:ext cx="3496177" cy="2895599"/>
          </a:xfrm>
        </p:spPr>
        <p:txBody>
          <a:bodyPr/>
          <a:lstStyle/>
          <a:p>
            <a:r>
              <a:rPr lang="en-US" dirty="0"/>
              <a:t>COPY</a:t>
            </a:r>
          </a:p>
        </p:txBody>
      </p:sp>
    </p:spTree>
    <p:extLst>
      <p:ext uri="{BB962C8B-B14F-4D97-AF65-F5344CB8AC3E}">
        <p14:creationId xmlns:p14="http://schemas.microsoft.com/office/powerpoint/2010/main" val="2172021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fontScale="92500" lnSpcReduction="20000"/>
          </a:bodyPr>
          <a:lstStyle/>
          <a:p>
            <a:r>
              <a:rPr lang="en-US" dirty="0"/>
              <a:t>ENTRYPOINT</a:t>
            </a:r>
          </a:p>
          <a:p>
            <a:r>
              <a:rPr lang="en-US" dirty="0"/>
              <a:t>An ENTRYPOINT allows you to configure a container that will run as an executable</a:t>
            </a:r>
          </a:p>
          <a:p>
            <a:pPr marL="0" indent="0">
              <a:buNone/>
            </a:pPr>
            <a:r>
              <a:rPr lang="en-US" dirty="0"/>
              <a:t>FROM </a:t>
            </a:r>
            <a:r>
              <a:rPr lang="en-US" dirty="0" err="1"/>
              <a:t>ubuntu</a:t>
            </a:r>
            <a:endParaRPr lang="en-US" dirty="0"/>
          </a:p>
          <a:p>
            <a:pPr marL="0" indent="0">
              <a:buNone/>
            </a:pPr>
            <a:r>
              <a:rPr lang="en-US" dirty="0"/>
              <a:t>ENTRYPOINT ["top", "-b"]</a:t>
            </a:r>
          </a:p>
          <a:p>
            <a:pPr marL="0" indent="0">
              <a:buNone/>
            </a:pPr>
            <a:r>
              <a:rPr lang="en-US" dirty="0"/>
              <a:t>CMD ["-c"]</a:t>
            </a:r>
          </a:p>
          <a:p>
            <a:pPr marL="0" indent="0">
              <a:buNone/>
            </a:pPr>
            <a:br>
              <a:rPr lang="en-US" dirty="0"/>
            </a:br>
            <a:br>
              <a:rPr lang="en-US" dirty="0"/>
            </a:br>
            <a:r>
              <a:rPr lang="en-US" dirty="0"/>
              <a:t>FROM </a:t>
            </a:r>
            <a:r>
              <a:rPr lang="en-US" dirty="0" err="1"/>
              <a:t>debian:stable</a:t>
            </a:r>
            <a:endParaRPr lang="en-US" dirty="0"/>
          </a:p>
          <a:p>
            <a:pPr marL="0" indent="0">
              <a:buNone/>
            </a:pPr>
            <a:r>
              <a:rPr lang="en-US" dirty="0"/>
              <a:t>RUN apt-get update &amp;&amp; apt-get install -y --force-yes apache2</a:t>
            </a:r>
          </a:p>
          <a:p>
            <a:pPr marL="0" indent="0">
              <a:buNone/>
            </a:pPr>
            <a:r>
              <a:rPr lang="en-US" dirty="0"/>
              <a:t>EXPOSE 80 443</a:t>
            </a:r>
          </a:p>
          <a:p>
            <a:pPr marL="0" indent="0">
              <a:buNone/>
            </a:pPr>
            <a:r>
              <a:rPr lang="en-US" dirty="0"/>
              <a:t>VOLUME ["/</a:t>
            </a:r>
            <a:r>
              <a:rPr lang="en-US" dirty="0" err="1"/>
              <a:t>var</a:t>
            </a:r>
            <a:r>
              <a:rPr lang="en-US" dirty="0"/>
              <a:t>/www", "/</a:t>
            </a:r>
            <a:r>
              <a:rPr lang="en-US" dirty="0" err="1"/>
              <a:t>var</a:t>
            </a:r>
            <a:r>
              <a:rPr lang="en-US" dirty="0"/>
              <a:t>/log/apache2", "/</a:t>
            </a:r>
            <a:r>
              <a:rPr lang="en-US" dirty="0" err="1"/>
              <a:t>etc</a:t>
            </a:r>
            <a:r>
              <a:rPr lang="en-US" dirty="0"/>
              <a:t>/apache2"]</a:t>
            </a:r>
          </a:p>
          <a:p>
            <a:pPr marL="0" indent="0">
              <a:buNone/>
            </a:pPr>
            <a:r>
              <a:rPr lang="en-US" dirty="0"/>
              <a:t>ENTRYPOINT ["/</a:t>
            </a:r>
            <a:r>
              <a:rPr lang="en-US" dirty="0" err="1"/>
              <a:t>usr</a:t>
            </a:r>
            <a:r>
              <a:rPr lang="en-US" dirty="0"/>
              <a:t>/</a:t>
            </a:r>
            <a:r>
              <a:rPr lang="en-US" dirty="0" err="1"/>
              <a:t>sbin</a:t>
            </a:r>
            <a:r>
              <a:rPr lang="en-US" dirty="0"/>
              <a:t>/apache2ctl", "-D", "FOREGROUND"]</a:t>
            </a:r>
          </a:p>
        </p:txBody>
      </p:sp>
      <p:sp>
        <p:nvSpPr>
          <p:cNvPr id="8" name="Text Placeholder 7"/>
          <p:cNvSpPr>
            <a:spLocks noGrp="1"/>
          </p:cNvSpPr>
          <p:nvPr>
            <p:ph type="body" sz="half" idx="2"/>
          </p:nvPr>
        </p:nvSpPr>
        <p:spPr>
          <a:xfrm>
            <a:off x="1154953" y="3129280"/>
            <a:ext cx="3496177" cy="2895599"/>
          </a:xfrm>
        </p:spPr>
        <p:txBody>
          <a:bodyPr/>
          <a:lstStyle/>
          <a:p>
            <a:r>
              <a:rPr lang="en-US" dirty="0"/>
              <a:t>ENTRYPOINT</a:t>
            </a:r>
          </a:p>
        </p:txBody>
      </p:sp>
    </p:spTree>
    <p:extLst>
      <p:ext uri="{BB962C8B-B14F-4D97-AF65-F5344CB8AC3E}">
        <p14:creationId xmlns:p14="http://schemas.microsoft.com/office/powerpoint/2010/main" val="2092956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VOLUME</a:t>
            </a:r>
          </a:p>
          <a:p>
            <a:r>
              <a:rPr lang="en-US" dirty="0"/>
              <a:t>The VOLUME instruction creates a mount point with the specified name and marks it as holding externally mounted volumes from native host or other containers.</a:t>
            </a:r>
          </a:p>
          <a:p>
            <a:pPr marL="0" indent="0">
              <a:buNone/>
            </a:pPr>
            <a:r>
              <a:rPr lang="en-US" dirty="0"/>
              <a:t>FROM </a:t>
            </a:r>
            <a:r>
              <a:rPr lang="en-US" dirty="0" err="1"/>
              <a:t>ubuntu</a:t>
            </a:r>
            <a:endParaRPr lang="en-US" dirty="0"/>
          </a:p>
          <a:p>
            <a:pPr marL="0" indent="0">
              <a:buNone/>
            </a:pPr>
            <a:r>
              <a:rPr lang="en-US" dirty="0"/>
              <a:t>RUN </a:t>
            </a:r>
            <a:r>
              <a:rPr lang="en-US" dirty="0" err="1"/>
              <a:t>mkdir</a:t>
            </a:r>
            <a:r>
              <a:rPr lang="en-US" dirty="0"/>
              <a:t> /</a:t>
            </a:r>
            <a:r>
              <a:rPr lang="en-US" dirty="0" err="1"/>
              <a:t>myvol</a:t>
            </a:r>
            <a:endParaRPr lang="en-US" dirty="0"/>
          </a:p>
          <a:p>
            <a:pPr marL="0" indent="0">
              <a:buNone/>
            </a:pPr>
            <a:r>
              <a:rPr lang="en-US" dirty="0"/>
              <a:t>RUN echo "hello world" &gt; /</a:t>
            </a:r>
            <a:r>
              <a:rPr lang="en-US" dirty="0" err="1"/>
              <a:t>myvol</a:t>
            </a:r>
            <a:r>
              <a:rPr lang="en-US" dirty="0"/>
              <a:t>/greeting</a:t>
            </a:r>
          </a:p>
          <a:p>
            <a:pPr marL="0" indent="0">
              <a:buNone/>
            </a:pPr>
            <a:r>
              <a:rPr lang="en-US" dirty="0"/>
              <a:t>VOLUME /</a:t>
            </a:r>
            <a:r>
              <a:rPr lang="en-US" dirty="0" err="1"/>
              <a:t>myvol</a:t>
            </a:r>
            <a:endParaRPr lang="en-US" dirty="0"/>
          </a:p>
          <a:p>
            <a:pPr marL="0" indent="0">
              <a:buNone/>
            </a:pPr>
            <a:r>
              <a:rPr lang="en-US" dirty="0" err="1"/>
              <a:t>docker</a:t>
            </a:r>
            <a:r>
              <a:rPr lang="en-US" dirty="0"/>
              <a:t> run -v /Users/&lt;path&gt;:/&lt;container path&gt;</a:t>
            </a:r>
            <a:br>
              <a:rPr lang="en-US" dirty="0"/>
            </a:br>
            <a:r>
              <a:rPr lang="en-US" dirty="0" err="1"/>
              <a:t>docker</a:t>
            </a:r>
            <a:r>
              <a:rPr lang="en-US" dirty="0"/>
              <a:t> run -v //c/&lt;path&gt;:/&lt;container path&gt;</a:t>
            </a:r>
          </a:p>
        </p:txBody>
      </p:sp>
      <p:sp>
        <p:nvSpPr>
          <p:cNvPr id="8" name="Text Placeholder 7"/>
          <p:cNvSpPr>
            <a:spLocks noGrp="1"/>
          </p:cNvSpPr>
          <p:nvPr>
            <p:ph type="body" sz="half" idx="2"/>
          </p:nvPr>
        </p:nvSpPr>
        <p:spPr>
          <a:xfrm>
            <a:off x="1154953" y="3129280"/>
            <a:ext cx="3496177" cy="2895599"/>
          </a:xfrm>
        </p:spPr>
        <p:txBody>
          <a:bodyPr/>
          <a:lstStyle/>
          <a:p>
            <a:r>
              <a:rPr lang="en-US" dirty="0"/>
              <a:t>VOLUME</a:t>
            </a:r>
          </a:p>
        </p:txBody>
      </p:sp>
    </p:spTree>
    <p:extLst>
      <p:ext uri="{BB962C8B-B14F-4D97-AF65-F5344CB8AC3E}">
        <p14:creationId xmlns:p14="http://schemas.microsoft.com/office/powerpoint/2010/main" val="809352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USER</a:t>
            </a:r>
          </a:p>
          <a:p>
            <a:r>
              <a:rPr lang="en-US" dirty="0"/>
              <a:t>The USER instruction sets the user name or UID to use when running the image and for any RUN, CMD and ENTRYPOINT instructions that follow it in the </a:t>
            </a:r>
            <a:r>
              <a:rPr lang="en-US" dirty="0" err="1"/>
              <a:t>Dockerfile</a:t>
            </a:r>
            <a:r>
              <a:rPr lang="en-US" dirty="0"/>
              <a:t>.</a:t>
            </a:r>
          </a:p>
        </p:txBody>
      </p:sp>
      <p:sp>
        <p:nvSpPr>
          <p:cNvPr id="8" name="Text Placeholder 7"/>
          <p:cNvSpPr>
            <a:spLocks noGrp="1"/>
          </p:cNvSpPr>
          <p:nvPr>
            <p:ph type="body" sz="half" idx="2"/>
          </p:nvPr>
        </p:nvSpPr>
        <p:spPr>
          <a:xfrm>
            <a:off x="1154953" y="3129280"/>
            <a:ext cx="3496177" cy="2895599"/>
          </a:xfrm>
        </p:spPr>
        <p:txBody>
          <a:bodyPr/>
          <a:lstStyle/>
          <a:p>
            <a:r>
              <a:rPr lang="en-US" dirty="0"/>
              <a:t>USER</a:t>
            </a:r>
          </a:p>
        </p:txBody>
      </p:sp>
    </p:spTree>
    <p:extLst>
      <p:ext uri="{BB962C8B-B14F-4D97-AF65-F5344CB8AC3E}">
        <p14:creationId xmlns:p14="http://schemas.microsoft.com/office/powerpoint/2010/main" val="78688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Linux </a:t>
            </a:r>
            <a:r>
              <a:rPr lang="en-US" dirty="0" err="1"/>
              <a:t>VServer</a:t>
            </a:r>
            <a:r>
              <a:rPr lang="en-US" dirty="0"/>
              <a:t> is a jail mechanism that can partition resources (file systems, network addresses, memory) </a:t>
            </a:r>
          </a:p>
          <a:p>
            <a:r>
              <a:rPr lang="en-US" dirty="0"/>
              <a:t>Introduced in 2001, this operating system virtualization that is implemented by patching the Linux kernel. </a:t>
            </a:r>
          </a:p>
          <a:p>
            <a:r>
              <a:rPr lang="en-US" dirty="0"/>
              <a:t>Experimental patches are still available, but the last stable patch was released in 2006</a:t>
            </a:r>
          </a:p>
        </p:txBody>
      </p:sp>
      <p:sp>
        <p:nvSpPr>
          <p:cNvPr id="8" name="Text Placeholder 7"/>
          <p:cNvSpPr>
            <a:spLocks noGrp="1"/>
          </p:cNvSpPr>
          <p:nvPr>
            <p:ph type="body" sz="half" idx="2"/>
          </p:nvPr>
        </p:nvSpPr>
        <p:spPr/>
        <p:txBody>
          <a:bodyPr/>
          <a:lstStyle/>
          <a:p>
            <a:r>
              <a:rPr lang="en-US" dirty="0"/>
              <a:t>2001: Linux </a:t>
            </a:r>
            <a:r>
              <a:rPr lang="en-US" dirty="0" err="1"/>
              <a:t>VServer</a:t>
            </a:r>
            <a:endParaRPr lang="en-US" dirty="0"/>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2589237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WORKDIR</a:t>
            </a:r>
          </a:p>
          <a:p>
            <a:r>
              <a:rPr lang="en-US" dirty="0"/>
              <a:t>The WORKDIR instruction sets the working directory for any RUN, CMD, ENTRYPOINT, COPY and ADD instructions that follow it in the </a:t>
            </a:r>
            <a:r>
              <a:rPr lang="en-US" dirty="0" err="1"/>
              <a:t>Dockerfile</a:t>
            </a:r>
            <a:r>
              <a:rPr lang="en-US" dirty="0"/>
              <a:t>. If the WORKDIR doesn’t exist, it will be created even if it’s not used in any subsequent </a:t>
            </a:r>
            <a:r>
              <a:rPr lang="en-US" dirty="0" err="1"/>
              <a:t>Dockerfile</a:t>
            </a:r>
            <a:r>
              <a:rPr lang="en-US" dirty="0"/>
              <a:t> instruction.</a:t>
            </a:r>
          </a:p>
          <a:p>
            <a:pPr marL="0" indent="0">
              <a:buNone/>
            </a:pPr>
            <a:r>
              <a:rPr lang="en-US" dirty="0"/>
              <a:t>WORKDIR /a</a:t>
            </a:r>
          </a:p>
          <a:p>
            <a:pPr marL="0" indent="0">
              <a:buNone/>
            </a:pPr>
            <a:r>
              <a:rPr lang="en-US" dirty="0"/>
              <a:t>WORKDIR b</a:t>
            </a:r>
          </a:p>
          <a:p>
            <a:pPr marL="0" indent="0">
              <a:buNone/>
            </a:pPr>
            <a:r>
              <a:rPr lang="en-US" dirty="0"/>
              <a:t>WORKDIR c</a:t>
            </a:r>
          </a:p>
          <a:p>
            <a:pPr marL="0" indent="0">
              <a:buNone/>
            </a:pPr>
            <a:r>
              <a:rPr lang="en-US" dirty="0"/>
              <a:t>RUN </a:t>
            </a:r>
            <a:r>
              <a:rPr lang="en-US" dirty="0" err="1"/>
              <a:t>pwd</a:t>
            </a:r>
            <a:endParaRPr lang="en-US" dirty="0"/>
          </a:p>
        </p:txBody>
      </p:sp>
      <p:sp>
        <p:nvSpPr>
          <p:cNvPr id="8" name="Text Placeholder 7"/>
          <p:cNvSpPr>
            <a:spLocks noGrp="1"/>
          </p:cNvSpPr>
          <p:nvPr>
            <p:ph type="body" sz="half" idx="2"/>
          </p:nvPr>
        </p:nvSpPr>
        <p:spPr>
          <a:xfrm>
            <a:off x="1154953" y="3129280"/>
            <a:ext cx="3496177" cy="2895599"/>
          </a:xfrm>
        </p:spPr>
        <p:txBody>
          <a:bodyPr/>
          <a:lstStyle/>
          <a:p>
            <a:r>
              <a:rPr lang="en-US" dirty="0"/>
              <a:t>WORKDIR</a:t>
            </a:r>
          </a:p>
        </p:txBody>
      </p:sp>
    </p:spTree>
    <p:extLst>
      <p:ext uri="{BB962C8B-B14F-4D97-AF65-F5344CB8AC3E}">
        <p14:creationId xmlns:p14="http://schemas.microsoft.com/office/powerpoint/2010/main" val="1572609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ARG</a:t>
            </a:r>
          </a:p>
          <a:p>
            <a:r>
              <a:rPr lang="en-US" dirty="0"/>
              <a:t>The ARG instruction defines a variable that users can pass at build-time to the builder with the </a:t>
            </a:r>
            <a:r>
              <a:rPr lang="en-US" dirty="0" err="1"/>
              <a:t>docker</a:t>
            </a:r>
            <a:r>
              <a:rPr lang="en-US" dirty="0"/>
              <a:t> build command using the --build-</a:t>
            </a:r>
            <a:r>
              <a:rPr lang="en-US" dirty="0" err="1"/>
              <a:t>arg</a:t>
            </a:r>
            <a:r>
              <a:rPr lang="en-US" dirty="0"/>
              <a:t> &lt;</a:t>
            </a:r>
            <a:r>
              <a:rPr lang="en-US" dirty="0" err="1"/>
              <a:t>varname</a:t>
            </a:r>
            <a:r>
              <a:rPr lang="en-US" dirty="0"/>
              <a:t>&gt;=&lt;value&gt;</a:t>
            </a:r>
          </a:p>
          <a:p>
            <a:pPr marL="0" indent="0">
              <a:buNone/>
            </a:pPr>
            <a:r>
              <a:rPr lang="en-US" dirty="0"/>
              <a:t>ARG &lt;name&gt;[=&lt;default value&gt;]</a:t>
            </a:r>
          </a:p>
        </p:txBody>
      </p:sp>
      <p:sp>
        <p:nvSpPr>
          <p:cNvPr id="8" name="Text Placeholder 7"/>
          <p:cNvSpPr>
            <a:spLocks noGrp="1"/>
          </p:cNvSpPr>
          <p:nvPr>
            <p:ph type="body" sz="half" idx="2"/>
          </p:nvPr>
        </p:nvSpPr>
        <p:spPr>
          <a:xfrm>
            <a:off x="1154953" y="3129280"/>
            <a:ext cx="3496177" cy="2895599"/>
          </a:xfrm>
        </p:spPr>
        <p:txBody>
          <a:bodyPr/>
          <a:lstStyle/>
          <a:p>
            <a:r>
              <a:rPr lang="en-US" dirty="0"/>
              <a:t>ARG</a:t>
            </a:r>
          </a:p>
        </p:txBody>
      </p:sp>
    </p:spTree>
    <p:extLst>
      <p:ext uri="{BB962C8B-B14F-4D97-AF65-F5344CB8AC3E}">
        <p14:creationId xmlns:p14="http://schemas.microsoft.com/office/powerpoint/2010/main" val="1444896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ONBUILD </a:t>
            </a:r>
          </a:p>
          <a:p>
            <a:r>
              <a:rPr lang="en-US" dirty="0"/>
              <a:t>The ONBUILD instruction adds to the image a trigger instruction to be executed at a later time, when the image is used as the base for another build. The trigger will be executed in the context of the downstream build, as if it had been inserted immediately after the FROM instruction in the downstream </a:t>
            </a:r>
            <a:r>
              <a:rPr lang="en-US" dirty="0" err="1"/>
              <a:t>Dockerfile</a:t>
            </a:r>
            <a:r>
              <a:rPr lang="en-US" dirty="0"/>
              <a:t>.</a:t>
            </a:r>
          </a:p>
          <a:p>
            <a:pPr marL="0" indent="0">
              <a:buNone/>
            </a:pPr>
            <a:r>
              <a:rPr lang="en-US" dirty="0"/>
              <a:t>ONBUILD [INSTRUCTION]</a:t>
            </a:r>
          </a:p>
        </p:txBody>
      </p:sp>
      <p:sp>
        <p:nvSpPr>
          <p:cNvPr id="8" name="Text Placeholder 7"/>
          <p:cNvSpPr>
            <a:spLocks noGrp="1"/>
          </p:cNvSpPr>
          <p:nvPr>
            <p:ph type="body" sz="half" idx="2"/>
          </p:nvPr>
        </p:nvSpPr>
        <p:spPr>
          <a:xfrm>
            <a:off x="1154953" y="3129280"/>
            <a:ext cx="3496177" cy="2895599"/>
          </a:xfrm>
        </p:spPr>
        <p:txBody>
          <a:bodyPr/>
          <a:lstStyle/>
          <a:p>
            <a:r>
              <a:rPr lang="en-US" dirty="0"/>
              <a:t>ONBUILD</a:t>
            </a:r>
          </a:p>
        </p:txBody>
      </p:sp>
    </p:spTree>
    <p:extLst>
      <p:ext uri="{BB962C8B-B14F-4D97-AF65-F5344CB8AC3E}">
        <p14:creationId xmlns:p14="http://schemas.microsoft.com/office/powerpoint/2010/main" val="996629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HEALTHCHECK </a:t>
            </a:r>
          </a:p>
          <a:p>
            <a:r>
              <a:rPr lang="en-US" dirty="0"/>
              <a:t>The HEALTHCHECK instruction tells Docker how to test a container to check that it is still working. </a:t>
            </a:r>
          </a:p>
          <a:p>
            <a:r>
              <a:rPr lang="en-US" dirty="0"/>
              <a:t>New as of Docker 1.12</a:t>
            </a:r>
          </a:p>
          <a:p>
            <a:pPr marL="0" indent="0">
              <a:buNone/>
            </a:pPr>
            <a:r>
              <a:rPr lang="en-US" dirty="0"/>
              <a:t>HEALTHCHECK --interval=5m --timeout=3s \</a:t>
            </a:r>
          </a:p>
          <a:p>
            <a:pPr marL="0" indent="0">
              <a:buNone/>
            </a:pPr>
            <a:r>
              <a:rPr lang="en-US" dirty="0"/>
              <a:t>  CMD curl -f http://localhost/ || exit 1</a:t>
            </a:r>
          </a:p>
        </p:txBody>
      </p:sp>
      <p:sp>
        <p:nvSpPr>
          <p:cNvPr id="8" name="Text Placeholder 7"/>
          <p:cNvSpPr>
            <a:spLocks noGrp="1"/>
          </p:cNvSpPr>
          <p:nvPr>
            <p:ph type="body" sz="half" idx="2"/>
          </p:nvPr>
        </p:nvSpPr>
        <p:spPr>
          <a:xfrm>
            <a:off x="1154953" y="3129280"/>
            <a:ext cx="3496177" cy="2895599"/>
          </a:xfrm>
        </p:spPr>
        <p:txBody>
          <a:bodyPr/>
          <a:lstStyle/>
          <a:p>
            <a:r>
              <a:rPr lang="en-US" dirty="0"/>
              <a:t>HEALTHCHECK</a:t>
            </a:r>
          </a:p>
        </p:txBody>
      </p:sp>
    </p:spTree>
    <p:extLst>
      <p:ext uri="{BB962C8B-B14F-4D97-AF65-F5344CB8AC3E}">
        <p14:creationId xmlns:p14="http://schemas.microsoft.com/office/powerpoint/2010/main" val="259322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SHELL </a:t>
            </a:r>
          </a:p>
          <a:p>
            <a:r>
              <a:rPr lang="en-US" dirty="0"/>
              <a:t>The SHELL instruction allows the default shell used for the shell form of commands to be overridden. The default shell on Linux is ["/bin/</a:t>
            </a:r>
            <a:r>
              <a:rPr lang="en-US" dirty="0" err="1"/>
              <a:t>sh</a:t>
            </a:r>
            <a:r>
              <a:rPr lang="en-US" dirty="0"/>
              <a:t>", "-c"], and on Windows is ["</a:t>
            </a:r>
            <a:r>
              <a:rPr lang="en-US" dirty="0" err="1"/>
              <a:t>cmd</a:t>
            </a:r>
            <a:r>
              <a:rPr lang="en-US" dirty="0"/>
              <a:t>", "/S", "/C"]. </a:t>
            </a:r>
          </a:p>
          <a:p>
            <a:pPr marL="0" indent="0">
              <a:buNone/>
            </a:pPr>
            <a:r>
              <a:rPr lang="en-US" dirty="0"/>
              <a:t>SHELL ["</a:t>
            </a:r>
            <a:r>
              <a:rPr lang="en-US" dirty="0" err="1"/>
              <a:t>powershell</a:t>
            </a:r>
            <a:r>
              <a:rPr lang="en-US" dirty="0"/>
              <a:t>", "-command"]</a:t>
            </a:r>
          </a:p>
          <a:p>
            <a:pPr marL="0" indent="0">
              <a:buNone/>
            </a:pPr>
            <a:r>
              <a:rPr lang="en-US" dirty="0"/>
              <a:t>RUN Write-Host hello</a:t>
            </a:r>
          </a:p>
        </p:txBody>
      </p:sp>
      <p:sp>
        <p:nvSpPr>
          <p:cNvPr id="8" name="Text Placeholder 7"/>
          <p:cNvSpPr>
            <a:spLocks noGrp="1"/>
          </p:cNvSpPr>
          <p:nvPr>
            <p:ph type="body" sz="half" idx="2"/>
          </p:nvPr>
        </p:nvSpPr>
        <p:spPr>
          <a:xfrm>
            <a:off x="1154953" y="3129280"/>
            <a:ext cx="3496177" cy="2895599"/>
          </a:xfrm>
        </p:spPr>
        <p:txBody>
          <a:bodyPr/>
          <a:lstStyle/>
          <a:p>
            <a:r>
              <a:rPr lang="en-US" dirty="0"/>
              <a:t>SHELL</a:t>
            </a:r>
          </a:p>
        </p:txBody>
      </p:sp>
    </p:spTree>
    <p:extLst>
      <p:ext uri="{BB962C8B-B14F-4D97-AF65-F5344CB8AC3E}">
        <p14:creationId xmlns:p14="http://schemas.microsoft.com/office/powerpoint/2010/main" val="1987286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err="1"/>
              <a:t>Dockerfile</a:t>
            </a:r>
            <a:r>
              <a:rPr lang="en-US" dirty="0"/>
              <a:t> examples</a:t>
            </a:r>
          </a:p>
        </p:txBody>
      </p:sp>
      <p:sp>
        <p:nvSpPr>
          <p:cNvPr id="5" name="Subtitle 4"/>
          <p:cNvSpPr>
            <a:spLocks noGrp="1"/>
          </p:cNvSpPr>
          <p:nvPr>
            <p:ph type="subTitle" idx="1"/>
          </p:nvPr>
        </p:nvSpPr>
        <p:spPr>
          <a:xfrm>
            <a:off x="1154955" y="4777380"/>
            <a:ext cx="9044122" cy="861420"/>
          </a:xfrm>
        </p:spPr>
        <p:txBody>
          <a:bodyPr/>
          <a:lstStyle/>
          <a:p>
            <a:endParaRPr lang="en-US" dirty="0"/>
          </a:p>
        </p:txBody>
      </p:sp>
    </p:spTree>
    <p:extLst>
      <p:ext uri="{BB962C8B-B14F-4D97-AF65-F5344CB8AC3E}">
        <p14:creationId xmlns:p14="http://schemas.microsoft.com/office/powerpoint/2010/main" val="182931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2308324"/>
          </a:xfrm>
          <a:prstGeom prst="rect">
            <a:avLst/>
          </a:prstGeom>
        </p:spPr>
        <p:txBody>
          <a:bodyPr wrap="square">
            <a:spAutoFit/>
          </a:bodyPr>
          <a:lstStyle/>
          <a:p>
            <a:r>
              <a:rPr lang="en-US" i="1" dirty="0"/>
              <a:t># Nginx</a:t>
            </a:r>
          </a:p>
          <a:p>
            <a:r>
              <a:rPr lang="en-US" i="1" dirty="0"/>
              <a:t>#</a:t>
            </a:r>
          </a:p>
          <a:p>
            <a:r>
              <a:rPr lang="en-US" i="1" dirty="0"/>
              <a:t># VERSION               0.0.1</a:t>
            </a:r>
          </a:p>
          <a:p>
            <a:endParaRPr lang="en-US" i="1" dirty="0"/>
          </a:p>
          <a:p>
            <a:r>
              <a:rPr lang="en-US" i="1" dirty="0"/>
              <a:t>FROM      </a:t>
            </a:r>
            <a:r>
              <a:rPr lang="en-US" i="1" dirty="0" err="1"/>
              <a:t>ubuntu</a:t>
            </a:r>
            <a:endParaRPr lang="en-US" i="1" dirty="0"/>
          </a:p>
          <a:p>
            <a:r>
              <a:rPr lang="en-US" i="1" dirty="0"/>
              <a:t>LABEL Description="This image is used to start the </a:t>
            </a:r>
            <a:r>
              <a:rPr lang="en-US" i="1" dirty="0" err="1"/>
              <a:t>foobar</a:t>
            </a:r>
            <a:r>
              <a:rPr lang="en-US" i="1" dirty="0"/>
              <a:t> executable" Vendor="ACME Products" Version="1.0"</a:t>
            </a:r>
          </a:p>
          <a:p>
            <a:r>
              <a:rPr lang="en-US" i="1" dirty="0"/>
              <a:t>RUN apt-get update &amp;&amp; apt-get install -y </a:t>
            </a:r>
            <a:r>
              <a:rPr lang="en-US" i="1" dirty="0" err="1"/>
              <a:t>inotify</a:t>
            </a:r>
            <a:r>
              <a:rPr lang="en-US" i="1" dirty="0"/>
              <a:t>-tools </a:t>
            </a:r>
            <a:r>
              <a:rPr lang="en-US" i="1" dirty="0" err="1"/>
              <a:t>nginx</a:t>
            </a:r>
            <a:r>
              <a:rPr lang="en-US" i="1" dirty="0"/>
              <a:t> apache2 </a:t>
            </a:r>
            <a:r>
              <a:rPr lang="en-US" i="1" dirty="0" err="1"/>
              <a:t>openssh</a:t>
            </a:r>
            <a:r>
              <a:rPr lang="en-US" i="1" dirty="0"/>
              <a:t>-server</a:t>
            </a:r>
            <a:endParaRPr lang="en-US" dirty="0"/>
          </a:p>
        </p:txBody>
      </p:sp>
    </p:spTree>
    <p:extLst>
      <p:ext uri="{BB962C8B-B14F-4D97-AF65-F5344CB8AC3E}">
        <p14:creationId xmlns:p14="http://schemas.microsoft.com/office/powerpoint/2010/main" val="2557705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524315"/>
          </a:xfrm>
          <a:prstGeom prst="rect">
            <a:avLst/>
          </a:prstGeom>
        </p:spPr>
        <p:txBody>
          <a:bodyPr wrap="square">
            <a:spAutoFit/>
          </a:bodyPr>
          <a:lstStyle/>
          <a:p>
            <a:r>
              <a:rPr lang="en-US" i="1" dirty="0"/>
              <a:t># Firefox over VNC</a:t>
            </a:r>
          </a:p>
          <a:p>
            <a:r>
              <a:rPr lang="en-US" i="1" dirty="0"/>
              <a:t>#</a:t>
            </a:r>
          </a:p>
          <a:p>
            <a:r>
              <a:rPr lang="en-US" i="1" dirty="0"/>
              <a:t># VERSION               0.3</a:t>
            </a:r>
          </a:p>
          <a:p>
            <a:endParaRPr lang="en-US" i="1" dirty="0"/>
          </a:p>
          <a:p>
            <a:r>
              <a:rPr lang="en-US" i="1" dirty="0"/>
              <a:t>FROM </a:t>
            </a:r>
            <a:r>
              <a:rPr lang="en-US" i="1" dirty="0" err="1"/>
              <a:t>ubuntu</a:t>
            </a:r>
            <a:endParaRPr lang="en-US" i="1" dirty="0"/>
          </a:p>
          <a:p>
            <a:endParaRPr lang="en-US" i="1" dirty="0"/>
          </a:p>
          <a:p>
            <a:r>
              <a:rPr lang="en-US" i="1" dirty="0"/>
              <a:t># Install </a:t>
            </a:r>
            <a:r>
              <a:rPr lang="en-US" i="1" dirty="0" err="1"/>
              <a:t>vnc</a:t>
            </a:r>
            <a:r>
              <a:rPr lang="en-US" i="1" dirty="0"/>
              <a:t>, </a:t>
            </a:r>
            <a:r>
              <a:rPr lang="en-US" i="1" dirty="0" err="1"/>
              <a:t>xvfb</a:t>
            </a:r>
            <a:r>
              <a:rPr lang="en-US" i="1" dirty="0"/>
              <a:t> in order to create a 'fake' display and </a:t>
            </a:r>
            <a:r>
              <a:rPr lang="en-US" i="1" dirty="0" err="1"/>
              <a:t>firefox</a:t>
            </a:r>
            <a:endParaRPr lang="en-US" i="1" dirty="0"/>
          </a:p>
          <a:p>
            <a:r>
              <a:rPr lang="en-US" i="1" dirty="0"/>
              <a:t>RUN apt-get update &amp;&amp; apt-get install -y x11vnc </a:t>
            </a:r>
            <a:r>
              <a:rPr lang="en-US" i="1" dirty="0" err="1"/>
              <a:t>xvfb</a:t>
            </a:r>
            <a:r>
              <a:rPr lang="en-US" i="1" dirty="0"/>
              <a:t> </a:t>
            </a:r>
            <a:r>
              <a:rPr lang="en-US" i="1" dirty="0" err="1"/>
              <a:t>firefox</a:t>
            </a:r>
            <a:endParaRPr lang="en-US" i="1" dirty="0"/>
          </a:p>
          <a:p>
            <a:r>
              <a:rPr lang="en-US" i="1" dirty="0"/>
              <a:t>RUN </a:t>
            </a:r>
            <a:r>
              <a:rPr lang="en-US" i="1" dirty="0" err="1"/>
              <a:t>mkdir</a:t>
            </a:r>
            <a:r>
              <a:rPr lang="en-US" i="1" dirty="0"/>
              <a:t> ~/.</a:t>
            </a:r>
            <a:r>
              <a:rPr lang="en-US" i="1" dirty="0" err="1"/>
              <a:t>vnc</a:t>
            </a:r>
            <a:endParaRPr lang="en-US" i="1" dirty="0"/>
          </a:p>
          <a:p>
            <a:r>
              <a:rPr lang="en-US" i="1" dirty="0"/>
              <a:t># Setup a password</a:t>
            </a:r>
          </a:p>
          <a:p>
            <a:r>
              <a:rPr lang="en-US" i="1" dirty="0"/>
              <a:t>RUN x11vnc -</a:t>
            </a:r>
            <a:r>
              <a:rPr lang="en-US" i="1" dirty="0" err="1"/>
              <a:t>storepasswd</a:t>
            </a:r>
            <a:r>
              <a:rPr lang="en-US" i="1" dirty="0"/>
              <a:t> 1234 ~/.</a:t>
            </a:r>
            <a:r>
              <a:rPr lang="en-US" i="1" dirty="0" err="1"/>
              <a:t>vnc</a:t>
            </a:r>
            <a:r>
              <a:rPr lang="en-US" i="1" dirty="0"/>
              <a:t>/</a:t>
            </a:r>
            <a:r>
              <a:rPr lang="en-US" i="1" dirty="0" err="1"/>
              <a:t>passwd</a:t>
            </a:r>
            <a:endParaRPr lang="en-US" i="1" dirty="0"/>
          </a:p>
          <a:p>
            <a:r>
              <a:rPr lang="en-US" i="1" dirty="0"/>
              <a:t># </a:t>
            </a:r>
            <a:r>
              <a:rPr lang="en-US" i="1" dirty="0" err="1"/>
              <a:t>Autostart</a:t>
            </a:r>
            <a:r>
              <a:rPr lang="en-US" i="1" dirty="0"/>
              <a:t> </a:t>
            </a:r>
            <a:r>
              <a:rPr lang="en-US" i="1" dirty="0" err="1"/>
              <a:t>firefox</a:t>
            </a:r>
            <a:r>
              <a:rPr lang="en-US" i="1" dirty="0"/>
              <a:t> (might not be the best way, but it does the trick)</a:t>
            </a:r>
          </a:p>
          <a:p>
            <a:r>
              <a:rPr lang="en-US" i="1" dirty="0"/>
              <a:t>RUN bash -c 'echo "</a:t>
            </a:r>
            <a:r>
              <a:rPr lang="en-US" i="1" dirty="0" err="1"/>
              <a:t>firefox</a:t>
            </a:r>
            <a:r>
              <a:rPr lang="en-US" i="1" dirty="0"/>
              <a:t>" &gt;&gt; /.</a:t>
            </a:r>
            <a:r>
              <a:rPr lang="en-US" i="1" dirty="0" err="1"/>
              <a:t>bashrc</a:t>
            </a:r>
            <a:r>
              <a:rPr lang="en-US" i="1" dirty="0"/>
              <a:t>'</a:t>
            </a:r>
          </a:p>
          <a:p>
            <a:endParaRPr lang="en-US" i="1" dirty="0"/>
          </a:p>
          <a:p>
            <a:r>
              <a:rPr lang="en-US" i="1" dirty="0"/>
              <a:t>EXPOSE 5900</a:t>
            </a:r>
          </a:p>
          <a:p>
            <a:r>
              <a:rPr lang="en-US" i="1" dirty="0"/>
              <a:t>CMD    ["x11vnc", "-forever", "-</a:t>
            </a:r>
            <a:r>
              <a:rPr lang="en-US" i="1" dirty="0" err="1"/>
              <a:t>usepw</a:t>
            </a:r>
            <a:r>
              <a:rPr lang="en-US" i="1" dirty="0"/>
              <a:t>", "-create"]</a:t>
            </a:r>
            <a:endParaRPr lang="en-US" dirty="0"/>
          </a:p>
        </p:txBody>
      </p:sp>
    </p:spTree>
    <p:extLst>
      <p:ext uri="{BB962C8B-B14F-4D97-AF65-F5344CB8AC3E}">
        <p14:creationId xmlns:p14="http://schemas.microsoft.com/office/powerpoint/2010/main" val="1928892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524315"/>
          </a:xfrm>
          <a:prstGeom prst="rect">
            <a:avLst/>
          </a:prstGeom>
        </p:spPr>
        <p:txBody>
          <a:bodyPr wrap="square">
            <a:spAutoFit/>
          </a:bodyPr>
          <a:lstStyle/>
          <a:p>
            <a:r>
              <a:rPr lang="en-US" i="1" dirty="0"/>
              <a:t># Firefox over VNC</a:t>
            </a:r>
          </a:p>
          <a:p>
            <a:r>
              <a:rPr lang="en-US" i="1" dirty="0"/>
              <a:t>#</a:t>
            </a:r>
          </a:p>
          <a:p>
            <a:r>
              <a:rPr lang="en-US" i="1" dirty="0"/>
              <a:t># VERSION               0.3</a:t>
            </a:r>
          </a:p>
          <a:p>
            <a:endParaRPr lang="en-US" i="1" dirty="0"/>
          </a:p>
          <a:p>
            <a:r>
              <a:rPr lang="en-US" i="1" dirty="0"/>
              <a:t>FROM </a:t>
            </a:r>
            <a:r>
              <a:rPr lang="en-US" i="1" dirty="0" err="1"/>
              <a:t>ubuntu</a:t>
            </a:r>
            <a:endParaRPr lang="en-US" i="1" dirty="0"/>
          </a:p>
          <a:p>
            <a:endParaRPr lang="en-US" i="1" dirty="0"/>
          </a:p>
          <a:p>
            <a:r>
              <a:rPr lang="en-US" i="1" dirty="0"/>
              <a:t># Install </a:t>
            </a:r>
            <a:r>
              <a:rPr lang="en-US" i="1" dirty="0" err="1"/>
              <a:t>vnc</a:t>
            </a:r>
            <a:r>
              <a:rPr lang="en-US" i="1" dirty="0"/>
              <a:t>, </a:t>
            </a:r>
            <a:r>
              <a:rPr lang="en-US" i="1" dirty="0" err="1"/>
              <a:t>xvfb</a:t>
            </a:r>
            <a:r>
              <a:rPr lang="en-US" i="1" dirty="0"/>
              <a:t> in order to create a 'fake' display and </a:t>
            </a:r>
            <a:r>
              <a:rPr lang="en-US" i="1" dirty="0" err="1"/>
              <a:t>firefox</a:t>
            </a:r>
            <a:endParaRPr lang="en-US" i="1" dirty="0"/>
          </a:p>
          <a:p>
            <a:r>
              <a:rPr lang="en-US" i="1" dirty="0"/>
              <a:t>RUN apt-get update &amp;&amp; apt-get install -y x11vnc </a:t>
            </a:r>
            <a:r>
              <a:rPr lang="en-US" i="1" dirty="0" err="1"/>
              <a:t>xvfb</a:t>
            </a:r>
            <a:r>
              <a:rPr lang="en-US" i="1" dirty="0"/>
              <a:t> </a:t>
            </a:r>
            <a:r>
              <a:rPr lang="en-US" i="1" dirty="0" err="1"/>
              <a:t>firefox</a:t>
            </a:r>
            <a:endParaRPr lang="en-US" i="1" dirty="0"/>
          </a:p>
          <a:p>
            <a:r>
              <a:rPr lang="en-US" i="1" dirty="0"/>
              <a:t>RUN </a:t>
            </a:r>
            <a:r>
              <a:rPr lang="en-US" i="1" dirty="0" err="1"/>
              <a:t>mkdir</a:t>
            </a:r>
            <a:r>
              <a:rPr lang="en-US" i="1" dirty="0"/>
              <a:t> ~/.</a:t>
            </a:r>
            <a:r>
              <a:rPr lang="en-US" i="1" dirty="0" err="1"/>
              <a:t>vnc</a:t>
            </a:r>
            <a:endParaRPr lang="en-US" i="1" dirty="0"/>
          </a:p>
          <a:p>
            <a:r>
              <a:rPr lang="en-US" i="1" dirty="0"/>
              <a:t># Setup a password</a:t>
            </a:r>
          </a:p>
          <a:p>
            <a:r>
              <a:rPr lang="en-US" i="1" dirty="0"/>
              <a:t>RUN x11vnc -</a:t>
            </a:r>
            <a:r>
              <a:rPr lang="en-US" i="1" dirty="0" err="1"/>
              <a:t>storepasswd</a:t>
            </a:r>
            <a:r>
              <a:rPr lang="en-US" i="1" dirty="0"/>
              <a:t> 1234 ~/.</a:t>
            </a:r>
            <a:r>
              <a:rPr lang="en-US" i="1" dirty="0" err="1"/>
              <a:t>vnc</a:t>
            </a:r>
            <a:r>
              <a:rPr lang="en-US" i="1" dirty="0"/>
              <a:t>/</a:t>
            </a:r>
            <a:r>
              <a:rPr lang="en-US" i="1" dirty="0" err="1"/>
              <a:t>passwd</a:t>
            </a:r>
            <a:endParaRPr lang="en-US" i="1" dirty="0"/>
          </a:p>
          <a:p>
            <a:r>
              <a:rPr lang="en-US" i="1" dirty="0"/>
              <a:t># </a:t>
            </a:r>
            <a:r>
              <a:rPr lang="en-US" i="1" dirty="0" err="1"/>
              <a:t>Autostart</a:t>
            </a:r>
            <a:r>
              <a:rPr lang="en-US" i="1" dirty="0"/>
              <a:t> </a:t>
            </a:r>
            <a:r>
              <a:rPr lang="en-US" i="1" dirty="0" err="1"/>
              <a:t>firefox</a:t>
            </a:r>
            <a:r>
              <a:rPr lang="en-US" i="1" dirty="0"/>
              <a:t> (might not be the best way, but it does the trick)</a:t>
            </a:r>
          </a:p>
          <a:p>
            <a:r>
              <a:rPr lang="en-US" i="1" dirty="0"/>
              <a:t>RUN bash -c 'echo "</a:t>
            </a:r>
            <a:r>
              <a:rPr lang="en-US" i="1" dirty="0" err="1"/>
              <a:t>firefox</a:t>
            </a:r>
            <a:r>
              <a:rPr lang="en-US" i="1" dirty="0"/>
              <a:t>" &gt;&gt; /.</a:t>
            </a:r>
            <a:r>
              <a:rPr lang="en-US" i="1" dirty="0" err="1"/>
              <a:t>bashrc</a:t>
            </a:r>
            <a:r>
              <a:rPr lang="en-US" i="1" dirty="0"/>
              <a:t>'</a:t>
            </a:r>
          </a:p>
          <a:p>
            <a:endParaRPr lang="en-US" i="1" dirty="0"/>
          </a:p>
          <a:p>
            <a:r>
              <a:rPr lang="en-US" i="1" dirty="0"/>
              <a:t>EXPOSE 5900</a:t>
            </a:r>
          </a:p>
          <a:p>
            <a:r>
              <a:rPr lang="en-US" i="1" dirty="0"/>
              <a:t>CMD    ["x11vnc", "-forever", "-</a:t>
            </a:r>
            <a:r>
              <a:rPr lang="en-US" i="1" dirty="0" err="1"/>
              <a:t>usepw</a:t>
            </a:r>
            <a:r>
              <a:rPr lang="en-US" i="1" dirty="0"/>
              <a:t>", "-create"]</a:t>
            </a:r>
            <a:endParaRPr lang="en-US" dirty="0"/>
          </a:p>
        </p:txBody>
      </p:sp>
    </p:spTree>
    <p:extLst>
      <p:ext uri="{BB962C8B-B14F-4D97-AF65-F5344CB8AC3E}">
        <p14:creationId xmlns:p14="http://schemas.microsoft.com/office/powerpoint/2010/main" val="3000177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247317"/>
          </a:xfrm>
          <a:prstGeom prst="rect">
            <a:avLst/>
          </a:prstGeom>
        </p:spPr>
        <p:txBody>
          <a:bodyPr wrap="square">
            <a:spAutoFit/>
          </a:bodyPr>
          <a:lstStyle/>
          <a:p>
            <a:r>
              <a:rPr lang="en-US" i="1" dirty="0"/>
              <a:t># MongoDB</a:t>
            </a:r>
          </a:p>
          <a:p>
            <a:endParaRPr lang="en-US" i="1" dirty="0"/>
          </a:p>
          <a:p>
            <a:r>
              <a:rPr lang="en-US" i="1" dirty="0"/>
              <a:t>FROM </a:t>
            </a:r>
            <a:r>
              <a:rPr lang="en-US" i="1" dirty="0" err="1"/>
              <a:t>microsoft</a:t>
            </a:r>
            <a:r>
              <a:rPr lang="en-US" i="1" dirty="0"/>
              <a:t>/</a:t>
            </a:r>
            <a:r>
              <a:rPr lang="en-US" i="1" dirty="0" err="1"/>
              <a:t>windowsservercore</a:t>
            </a:r>
            <a:endParaRPr lang="en-US" i="1" dirty="0"/>
          </a:p>
          <a:p>
            <a:endParaRPr lang="en-US" i="1" dirty="0"/>
          </a:p>
          <a:p>
            <a:r>
              <a:rPr lang="en-US" i="1" dirty="0"/>
              <a:t>ENV MONGO_VERSION=3.4.1</a:t>
            </a:r>
          </a:p>
          <a:p>
            <a:endParaRPr lang="en-US" i="1" dirty="0"/>
          </a:p>
          <a:p>
            <a:r>
              <a:rPr lang="en-US" i="1" dirty="0"/>
              <a:t>COPY build /</a:t>
            </a:r>
          </a:p>
          <a:p>
            <a:endParaRPr lang="en-US" i="1" dirty="0"/>
          </a:p>
          <a:p>
            <a:r>
              <a:rPr lang="en-US" i="1" dirty="0"/>
              <a:t>RUN </a:t>
            </a:r>
            <a:r>
              <a:rPr lang="en-US" i="1" dirty="0" err="1"/>
              <a:t>mkdir</a:t>
            </a:r>
            <a:r>
              <a:rPr lang="en-US" i="1" dirty="0"/>
              <a:t> C:\data\db &amp; </a:t>
            </a:r>
            <a:r>
              <a:rPr lang="en-US" i="1" dirty="0" err="1"/>
              <a:t>setx</a:t>
            </a:r>
            <a:r>
              <a:rPr lang="en-US" i="1" dirty="0"/>
              <a:t> /m PATH %PATH%;C:\mongodb\bin</a:t>
            </a:r>
          </a:p>
          <a:p>
            <a:endParaRPr lang="en-US" i="1" dirty="0"/>
          </a:p>
          <a:p>
            <a:r>
              <a:rPr lang="en-US" i="1" dirty="0"/>
              <a:t>VOLUME C:\\data\\db</a:t>
            </a:r>
          </a:p>
          <a:p>
            <a:endParaRPr lang="en-US" i="1" dirty="0"/>
          </a:p>
          <a:p>
            <a:r>
              <a:rPr lang="en-US" i="1" dirty="0"/>
              <a:t>EXPOSE 27017</a:t>
            </a:r>
          </a:p>
          <a:p>
            <a:endParaRPr lang="en-US" i="1" dirty="0"/>
          </a:p>
          <a:p>
            <a:r>
              <a:rPr lang="en-US" i="1" dirty="0"/>
              <a:t>CMD ["mongod.exe"]</a:t>
            </a:r>
            <a:endParaRPr lang="en-US" dirty="0"/>
          </a:p>
        </p:txBody>
      </p:sp>
    </p:spTree>
    <p:extLst>
      <p:ext uri="{BB962C8B-B14F-4D97-AF65-F5344CB8AC3E}">
        <p14:creationId xmlns:p14="http://schemas.microsoft.com/office/powerpoint/2010/main" val="93338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Oracle released a Solaris Container that combines system resource controls and boundary separation provided by zones, which were able to leverage features like snapshots and cloning from ZFS.</a:t>
            </a:r>
          </a:p>
          <a:p>
            <a:r>
              <a:rPr lang="en-US" dirty="0"/>
              <a:t>The ZFS name originally stood for "Zettabyte File System</a:t>
            </a:r>
          </a:p>
          <a:p>
            <a:r>
              <a:rPr lang="en-US" dirty="0"/>
              <a:t>In 2005, the bulk of Solaris, including ZFS, was licensed as open-source software under the Common Development and Distribution License (CDDL), as the </a:t>
            </a:r>
            <a:r>
              <a:rPr lang="en-US" dirty="0" err="1"/>
              <a:t>OpenSolaris</a:t>
            </a:r>
            <a:r>
              <a:rPr lang="en-US" dirty="0"/>
              <a:t> project.</a:t>
            </a:r>
          </a:p>
          <a:p>
            <a:r>
              <a:rPr lang="en-US" dirty="0"/>
              <a:t>Became a standard feature in Solaris 10</a:t>
            </a:r>
          </a:p>
        </p:txBody>
      </p:sp>
      <p:sp>
        <p:nvSpPr>
          <p:cNvPr id="8" name="Text Placeholder 7"/>
          <p:cNvSpPr>
            <a:spLocks noGrp="1"/>
          </p:cNvSpPr>
          <p:nvPr>
            <p:ph type="body" sz="half" idx="2"/>
          </p:nvPr>
        </p:nvSpPr>
        <p:spPr/>
        <p:txBody>
          <a:bodyPr/>
          <a:lstStyle/>
          <a:p>
            <a:r>
              <a:rPr lang="en-US" dirty="0"/>
              <a:t>2004: Oracle Solaris Containers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4950012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7" y="175846"/>
            <a:ext cx="12616961" cy="5632311"/>
          </a:xfrm>
          <a:prstGeom prst="rect">
            <a:avLst/>
          </a:prstGeom>
        </p:spPr>
        <p:txBody>
          <a:bodyPr wrap="square">
            <a:spAutoFit/>
          </a:bodyPr>
          <a:lstStyle/>
          <a:p>
            <a:r>
              <a:rPr lang="en-US" i="1" dirty="0"/>
              <a:t>#</a:t>
            </a:r>
            <a:r>
              <a:rPr lang="en-US" i="1" dirty="0" err="1"/>
              <a:t>NodeJS</a:t>
            </a:r>
            <a:endParaRPr lang="en-US" i="1" dirty="0"/>
          </a:p>
          <a:p>
            <a:r>
              <a:rPr lang="en-US" i="1" dirty="0"/>
              <a:t>FROM </a:t>
            </a:r>
            <a:r>
              <a:rPr lang="en-US" i="1" dirty="0" err="1"/>
              <a:t>microsoft</a:t>
            </a:r>
            <a:r>
              <a:rPr lang="en-US" i="1" dirty="0"/>
              <a:t>/</a:t>
            </a:r>
            <a:r>
              <a:rPr lang="en-US" i="1" dirty="0" err="1"/>
              <a:t>windowsservercore</a:t>
            </a:r>
            <a:endParaRPr lang="en-US" i="1" dirty="0"/>
          </a:p>
          <a:p>
            <a:endParaRPr lang="en-US" i="1" dirty="0"/>
          </a:p>
          <a:p>
            <a:r>
              <a:rPr lang="en-US" i="1" dirty="0"/>
              <a:t>SHELL ["</a:t>
            </a:r>
            <a:r>
              <a:rPr lang="en-US" i="1" dirty="0" err="1"/>
              <a:t>powershell</a:t>
            </a:r>
            <a:r>
              <a:rPr lang="en-US" i="1" dirty="0"/>
              <a:t>", "-Command", "$</a:t>
            </a:r>
            <a:r>
              <a:rPr lang="en-US" i="1" dirty="0" err="1"/>
              <a:t>ErrorActionPreference</a:t>
            </a:r>
            <a:r>
              <a:rPr lang="en-US" i="1" dirty="0"/>
              <a:t> = 'Stop'; $</a:t>
            </a:r>
            <a:r>
              <a:rPr lang="en-US" i="1" dirty="0" err="1"/>
              <a:t>ProgressPreference</a:t>
            </a:r>
            <a:r>
              <a:rPr lang="en-US" i="1" dirty="0"/>
              <a:t> = '</a:t>
            </a:r>
            <a:r>
              <a:rPr lang="en-US" i="1" dirty="0" err="1"/>
              <a:t>SilentlyContinue</a:t>
            </a:r>
            <a:r>
              <a:rPr lang="en-US" i="1" dirty="0"/>
              <a:t>';"]</a:t>
            </a:r>
          </a:p>
          <a:p>
            <a:endParaRPr lang="en-US" i="1" dirty="0"/>
          </a:p>
          <a:p>
            <a:r>
              <a:rPr lang="en-US" i="1" dirty="0"/>
              <a:t>ENV NPM_CONFIG_LOGLEVEL info</a:t>
            </a:r>
          </a:p>
          <a:p>
            <a:r>
              <a:rPr lang="en-US" i="1" dirty="0"/>
              <a:t>ENV NODE_VERSION 7.6.0</a:t>
            </a:r>
          </a:p>
          <a:p>
            <a:r>
              <a:rPr lang="en-US" i="1" dirty="0"/>
              <a:t>ENV NODE_SHA256 9cc8fd129483aa64557155842dc8f1e7ed288efeab1a7fbb0210314bc7213058</a:t>
            </a:r>
          </a:p>
          <a:p>
            <a:endParaRPr lang="en-US" i="1" dirty="0"/>
          </a:p>
          <a:p>
            <a:r>
              <a:rPr lang="en-US" i="1" dirty="0"/>
              <a:t>RUN Invoke-</a:t>
            </a:r>
            <a:r>
              <a:rPr lang="en-US" i="1" dirty="0" err="1"/>
              <a:t>WebRequest</a:t>
            </a:r>
            <a:r>
              <a:rPr lang="en-US" i="1" dirty="0"/>
              <a:t> $('https://nodejs.org/</a:t>
            </a:r>
            <a:r>
              <a:rPr lang="en-US" i="1" dirty="0" err="1"/>
              <a:t>dist</a:t>
            </a:r>
            <a:r>
              <a:rPr lang="en-US" i="1" dirty="0"/>
              <a:t>/v{0}/node-v{0}-win-x64.zip' -f $</a:t>
            </a:r>
            <a:r>
              <a:rPr lang="en-US" i="1" dirty="0" err="1"/>
              <a:t>env:NODE_VERSION</a:t>
            </a:r>
            <a:r>
              <a:rPr lang="en-US" i="1" dirty="0"/>
              <a:t>) -</a:t>
            </a:r>
            <a:r>
              <a:rPr lang="en-US" i="1" dirty="0" err="1"/>
              <a:t>OutFile</a:t>
            </a:r>
            <a:r>
              <a:rPr lang="en-US" i="1" dirty="0"/>
              <a:t> 'node.zip' -</a:t>
            </a:r>
            <a:r>
              <a:rPr lang="en-US" i="1" dirty="0" err="1"/>
              <a:t>UseBasicParsing</a:t>
            </a:r>
            <a:r>
              <a:rPr lang="en-US" i="1" dirty="0"/>
              <a:t> ; \</a:t>
            </a:r>
          </a:p>
          <a:p>
            <a:r>
              <a:rPr lang="en-US" i="1" dirty="0"/>
              <a:t>    if ((Get-</a:t>
            </a:r>
            <a:r>
              <a:rPr lang="en-US" i="1" dirty="0" err="1"/>
              <a:t>FileHash</a:t>
            </a:r>
            <a:r>
              <a:rPr lang="en-US" i="1" dirty="0"/>
              <a:t> node.zip -Algorithm sha256).Hash -ne $env:NODE_SHA256) {exit 1} ; \</a:t>
            </a:r>
          </a:p>
          <a:p>
            <a:r>
              <a:rPr lang="en-US" i="1" dirty="0"/>
              <a:t>    Expand-Archive node.zip -</a:t>
            </a:r>
            <a:r>
              <a:rPr lang="en-US" i="1" dirty="0" err="1"/>
              <a:t>DestinationPath</a:t>
            </a:r>
            <a:r>
              <a:rPr lang="en-US" i="1" dirty="0"/>
              <a:t> C:\ ; \</a:t>
            </a:r>
          </a:p>
          <a:p>
            <a:r>
              <a:rPr lang="en-US" i="1" dirty="0"/>
              <a:t>    Rename-Item -Path $('C:\node-v{0}-win-x64' -f $</a:t>
            </a:r>
            <a:r>
              <a:rPr lang="en-US" i="1" dirty="0" err="1"/>
              <a:t>env:NODE_VERSION</a:t>
            </a:r>
            <a:r>
              <a:rPr lang="en-US" i="1" dirty="0"/>
              <a:t>) -</a:t>
            </a:r>
            <a:r>
              <a:rPr lang="en-US" i="1" dirty="0" err="1"/>
              <a:t>NewName</a:t>
            </a:r>
            <a:r>
              <a:rPr lang="en-US" i="1" dirty="0"/>
              <a:t> 'C:\</a:t>
            </a:r>
            <a:r>
              <a:rPr lang="en-US" i="1" dirty="0" err="1"/>
              <a:t>nodejs</a:t>
            </a:r>
            <a:r>
              <a:rPr lang="en-US" i="1" dirty="0"/>
              <a:t>' ; \</a:t>
            </a:r>
          </a:p>
          <a:p>
            <a:r>
              <a:rPr lang="en-US" i="1" dirty="0"/>
              <a:t>    New-Item $($</a:t>
            </a:r>
            <a:r>
              <a:rPr lang="en-US" i="1" dirty="0" err="1"/>
              <a:t>env:APPDATA</a:t>
            </a:r>
            <a:r>
              <a:rPr lang="en-US" i="1" dirty="0"/>
              <a:t> + '\</a:t>
            </a:r>
            <a:r>
              <a:rPr lang="en-US" i="1" dirty="0" err="1"/>
              <a:t>npm</a:t>
            </a:r>
            <a:r>
              <a:rPr lang="en-US" i="1" dirty="0"/>
              <a:t>') ; \</a:t>
            </a:r>
          </a:p>
          <a:p>
            <a:r>
              <a:rPr lang="en-US" i="1" dirty="0"/>
              <a:t>    $</a:t>
            </a:r>
            <a:r>
              <a:rPr lang="en-US" i="1" dirty="0" err="1"/>
              <a:t>env:PATH</a:t>
            </a:r>
            <a:r>
              <a:rPr lang="en-US" i="1" dirty="0"/>
              <a:t> = 'C:\</a:t>
            </a:r>
            <a:r>
              <a:rPr lang="en-US" i="1" dirty="0" err="1"/>
              <a:t>nodejs</a:t>
            </a:r>
            <a:r>
              <a:rPr lang="en-US" i="1" dirty="0"/>
              <a:t>;{0}\</a:t>
            </a:r>
            <a:r>
              <a:rPr lang="en-US" i="1" dirty="0" err="1"/>
              <a:t>npm</a:t>
            </a:r>
            <a:r>
              <a:rPr lang="en-US" i="1" dirty="0"/>
              <a:t>;{1}' -f $</a:t>
            </a:r>
            <a:r>
              <a:rPr lang="en-US" i="1" dirty="0" err="1"/>
              <a:t>env:APPDATA</a:t>
            </a:r>
            <a:r>
              <a:rPr lang="en-US" i="1" dirty="0"/>
              <a:t>, $</a:t>
            </a:r>
            <a:r>
              <a:rPr lang="en-US" i="1" dirty="0" err="1"/>
              <a:t>env:PATH</a:t>
            </a:r>
            <a:r>
              <a:rPr lang="en-US" i="1" dirty="0"/>
              <a:t> ; \</a:t>
            </a:r>
          </a:p>
          <a:p>
            <a:r>
              <a:rPr lang="en-US" i="1" dirty="0"/>
              <a:t>    [Environment]::</a:t>
            </a:r>
            <a:r>
              <a:rPr lang="en-US" i="1" dirty="0" err="1"/>
              <a:t>SetEnvironmentVariable</a:t>
            </a:r>
            <a:r>
              <a:rPr lang="en-US" i="1" dirty="0"/>
              <a:t>('PATH', $</a:t>
            </a:r>
            <a:r>
              <a:rPr lang="en-US" i="1" dirty="0" err="1"/>
              <a:t>env:PATH</a:t>
            </a:r>
            <a:r>
              <a:rPr lang="en-US" i="1" dirty="0"/>
              <a:t>, [</a:t>
            </a:r>
            <a:r>
              <a:rPr lang="en-US" i="1" dirty="0" err="1"/>
              <a:t>EnvironmentVariableTarget</a:t>
            </a:r>
            <a:r>
              <a:rPr lang="en-US" i="1" dirty="0"/>
              <a:t>]::Machine) ; \</a:t>
            </a:r>
          </a:p>
          <a:p>
            <a:r>
              <a:rPr lang="en-US" i="1" dirty="0"/>
              <a:t>    Remove-Item -Path node.zip</a:t>
            </a:r>
          </a:p>
          <a:p>
            <a:endParaRPr lang="en-US" i="1" dirty="0"/>
          </a:p>
          <a:p>
            <a:r>
              <a:rPr lang="en-US" i="1" dirty="0"/>
              <a:t>CMD [ "node.exe" ]</a:t>
            </a:r>
            <a:endParaRPr lang="en-US" dirty="0"/>
          </a:p>
        </p:txBody>
      </p:sp>
    </p:spTree>
    <p:extLst>
      <p:ext uri="{BB962C8B-B14F-4D97-AF65-F5344CB8AC3E}">
        <p14:creationId xmlns:p14="http://schemas.microsoft.com/office/powerpoint/2010/main" val="1190734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Tool for defining and running multi-container Docker applications</a:t>
            </a:r>
          </a:p>
          <a:p>
            <a:pPr lvl="1"/>
            <a:r>
              <a:rPr lang="en-US" dirty="0"/>
              <a:t>Define your app’s environment with a </a:t>
            </a:r>
            <a:r>
              <a:rPr lang="en-US" dirty="0" err="1"/>
              <a:t>Dockerfile</a:t>
            </a:r>
            <a:endParaRPr lang="en-US" dirty="0"/>
          </a:p>
          <a:p>
            <a:pPr lvl="1"/>
            <a:r>
              <a:rPr lang="en-US" dirty="0"/>
              <a:t>Define services that make up your app in </a:t>
            </a:r>
            <a:r>
              <a:rPr lang="en-US" dirty="0" err="1"/>
              <a:t>docker-compose.yml</a:t>
            </a:r>
            <a:endParaRPr lang="en-US" dirty="0"/>
          </a:p>
          <a:p>
            <a:pPr lvl="1"/>
            <a:r>
              <a:rPr lang="en-US" dirty="0"/>
              <a:t>Run</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567907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The Compose file is a YAML file defining services, networks and volumes</a:t>
            </a:r>
          </a:p>
          <a:p>
            <a:r>
              <a:rPr lang="en-US" dirty="0"/>
              <a:t>Default path is ./</a:t>
            </a:r>
            <a:r>
              <a:rPr lang="en-US" dirty="0" err="1"/>
              <a:t>docker-compose.yaml</a:t>
            </a:r>
            <a:endParaRPr lang="en-US" dirty="0"/>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6444038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YAML</a:t>
            </a:r>
          </a:p>
          <a:p>
            <a:r>
              <a:rPr lang="en-US" dirty="0"/>
              <a:t>YAML </a:t>
            </a:r>
            <a:r>
              <a:rPr lang="en-US" dirty="0" err="1"/>
              <a:t>A’int</a:t>
            </a:r>
            <a:r>
              <a:rPr lang="en-US" dirty="0"/>
              <a:t> Markup Language</a:t>
            </a:r>
          </a:p>
          <a:p>
            <a:r>
              <a:rPr lang="en-US" dirty="0">
                <a:hlinkClick r:id="rId2"/>
              </a:rPr>
              <a:t>http://yaml.org/</a:t>
            </a:r>
            <a:endParaRPr lang="en-US" dirty="0"/>
          </a:p>
          <a:p>
            <a:endParaRPr lang="en-US" dirty="0"/>
          </a:p>
          <a:p>
            <a:pPr lvl="1"/>
            <a:endParaRPr lang="en-US" dirty="0"/>
          </a:p>
        </p:txBody>
      </p:sp>
      <p:sp>
        <p:nvSpPr>
          <p:cNvPr id="8" name="Text Placeholder 7"/>
          <p:cNvSpPr>
            <a:spLocks noGrp="1"/>
          </p:cNvSpPr>
          <p:nvPr>
            <p:ph type="body" sz="half" idx="2"/>
          </p:nvPr>
        </p:nvSpPr>
        <p:spPr/>
        <p:txBody>
          <a:bodyPr/>
          <a:lstStyle/>
          <a:p>
            <a:r>
              <a:rPr lang="en-US" dirty="0"/>
              <a:t>YAML</a:t>
            </a:r>
          </a:p>
        </p:txBody>
      </p:sp>
    </p:spTree>
    <p:extLst>
      <p:ext uri="{BB962C8B-B14F-4D97-AF65-F5344CB8AC3E}">
        <p14:creationId xmlns:p14="http://schemas.microsoft.com/office/powerpoint/2010/main" val="3198311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Service configuration </a:t>
            </a:r>
            <a:r>
              <a:rPr lang="en-US" dirty="0" err="1"/>
              <a:t>refrence</a:t>
            </a:r>
            <a:endParaRPr lang="en-US" dirty="0"/>
          </a:p>
          <a:p>
            <a:pPr lvl="1"/>
            <a:r>
              <a:rPr lang="en-US" dirty="0">
                <a:hlinkClick r:id="rId2"/>
              </a:rPr>
              <a:t>https://docs.docker.com/compose/compose-file/#/service-configuration-reference</a:t>
            </a:r>
            <a:endParaRPr lang="en-US" dirty="0"/>
          </a:p>
        </p:txBody>
      </p:sp>
      <p:sp>
        <p:nvSpPr>
          <p:cNvPr id="8" name="Text Placeholder 7"/>
          <p:cNvSpPr>
            <a:spLocks noGrp="1"/>
          </p:cNvSpPr>
          <p:nvPr>
            <p:ph type="body" sz="half" idx="2"/>
          </p:nvPr>
        </p:nvSpPr>
        <p:spPr/>
        <p:txBody>
          <a:bodyPr/>
          <a:lstStyle/>
          <a:p>
            <a:r>
              <a:rPr lang="en-US" dirty="0"/>
              <a:t>Services</a:t>
            </a:r>
          </a:p>
        </p:txBody>
      </p:sp>
    </p:spTree>
    <p:extLst>
      <p:ext uri="{BB962C8B-B14F-4D97-AF65-F5344CB8AC3E}">
        <p14:creationId xmlns:p14="http://schemas.microsoft.com/office/powerpoint/2010/main" val="1368852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Network configuration </a:t>
            </a:r>
            <a:r>
              <a:rPr lang="en-US" dirty="0" err="1"/>
              <a:t>refrence</a:t>
            </a:r>
            <a:endParaRPr lang="en-US" dirty="0"/>
          </a:p>
          <a:p>
            <a:pPr lvl="1"/>
            <a:r>
              <a:rPr lang="en-US" dirty="0"/>
              <a:t>https://docs.docker.com/compose/compose-file/#/network-configuration-reference</a:t>
            </a:r>
          </a:p>
        </p:txBody>
      </p:sp>
      <p:sp>
        <p:nvSpPr>
          <p:cNvPr id="8" name="Text Placeholder 7"/>
          <p:cNvSpPr>
            <a:spLocks noGrp="1"/>
          </p:cNvSpPr>
          <p:nvPr>
            <p:ph type="body" sz="half" idx="2"/>
          </p:nvPr>
        </p:nvSpPr>
        <p:spPr/>
        <p:txBody>
          <a:bodyPr/>
          <a:lstStyle/>
          <a:p>
            <a:r>
              <a:rPr lang="en-US" dirty="0"/>
              <a:t>Networks</a:t>
            </a:r>
          </a:p>
        </p:txBody>
      </p:sp>
    </p:spTree>
    <p:extLst>
      <p:ext uri="{BB962C8B-B14F-4D97-AF65-F5344CB8AC3E}">
        <p14:creationId xmlns:p14="http://schemas.microsoft.com/office/powerpoint/2010/main" val="4215540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Volumes configuration </a:t>
            </a:r>
            <a:r>
              <a:rPr lang="en-US" dirty="0" err="1"/>
              <a:t>refrence</a:t>
            </a:r>
            <a:endParaRPr lang="en-US" dirty="0"/>
          </a:p>
          <a:p>
            <a:pPr lvl="1"/>
            <a:r>
              <a:rPr lang="en-US" dirty="0"/>
              <a:t>https://docs.docker.com/compose/compose-file/#/volume-configuration-reference</a:t>
            </a:r>
          </a:p>
        </p:txBody>
      </p:sp>
      <p:sp>
        <p:nvSpPr>
          <p:cNvPr id="8" name="Text Placeholder 7"/>
          <p:cNvSpPr>
            <a:spLocks noGrp="1"/>
          </p:cNvSpPr>
          <p:nvPr>
            <p:ph type="body" sz="half" idx="2"/>
          </p:nvPr>
        </p:nvSpPr>
        <p:spPr/>
        <p:txBody>
          <a:bodyPr/>
          <a:lstStyle/>
          <a:p>
            <a:r>
              <a:rPr lang="en-US" dirty="0"/>
              <a:t>Volumes</a:t>
            </a:r>
          </a:p>
        </p:txBody>
      </p:sp>
    </p:spTree>
    <p:extLst>
      <p:ext uri="{BB962C8B-B14F-4D97-AF65-F5344CB8AC3E}">
        <p14:creationId xmlns:p14="http://schemas.microsoft.com/office/powerpoint/2010/main" val="14717862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a:t>Let’s Do Some More</a:t>
            </a:r>
          </a:p>
        </p:txBody>
      </p:sp>
      <p:sp>
        <p:nvSpPr>
          <p:cNvPr id="5" name="Subtitle 4"/>
          <p:cNvSpPr>
            <a:spLocks noGrp="1"/>
          </p:cNvSpPr>
          <p:nvPr>
            <p:ph type="subTitle" idx="1"/>
          </p:nvPr>
        </p:nvSpPr>
        <p:spPr>
          <a:xfrm>
            <a:off x="1154955" y="4777380"/>
            <a:ext cx="9044122" cy="861420"/>
          </a:xfrm>
        </p:spPr>
        <p:txBody>
          <a:bodyPr/>
          <a:lstStyle/>
          <a:p>
            <a:endParaRPr lang="en-US" dirty="0"/>
          </a:p>
        </p:txBody>
      </p:sp>
    </p:spTree>
    <p:extLst>
      <p:ext uri="{BB962C8B-B14F-4D97-AF65-F5344CB8AC3E}">
        <p14:creationId xmlns:p14="http://schemas.microsoft.com/office/powerpoint/2010/main" val="1026565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err="1"/>
              <a:t>Microservices</a:t>
            </a:r>
            <a:r>
              <a:rPr lang="en-US" dirty="0"/>
              <a:t> Architecture</a:t>
            </a:r>
          </a:p>
        </p:txBody>
      </p:sp>
      <p:sp>
        <p:nvSpPr>
          <p:cNvPr id="5" name="Subtitle 4"/>
          <p:cNvSpPr>
            <a:spLocks noGrp="1"/>
          </p:cNvSpPr>
          <p:nvPr>
            <p:ph type="subTitle" idx="1"/>
          </p:nvPr>
        </p:nvSpPr>
        <p:spPr>
          <a:xfrm>
            <a:off x="1154955" y="4777380"/>
            <a:ext cx="9044122" cy="861420"/>
          </a:xfrm>
        </p:spPr>
        <p:txBody>
          <a:bodyPr/>
          <a:lstStyle/>
          <a:p>
            <a:r>
              <a:rPr lang="en-US" dirty="0"/>
              <a:t>Building modern scalable applications</a:t>
            </a:r>
          </a:p>
        </p:txBody>
      </p:sp>
    </p:spTree>
    <p:extLst>
      <p:ext uri="{BB962C8B-B14F-4D97-AF65-F5344CB8AC3E}">
        <p14:creationId xmlns:p14="http://schemas.microsoft.com/office/powerpoint/2010/main" val="1314112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p>
        </p:txBody>
      </p:sp>
      <p:sp>
        <p:nvSpPr>
          <p:cNvPr id="3" name="Content Placeholder 2"/>
          <p:cNvSpPr>
            <a:spLocks noGrp="1"/>
          </p:cNvSpPr>
          <p:nvPr>
            <p:ph idx="1"/>
          </p:nvPr>
        </p:nvSpPr>
        <p:spPr/>
        <p:txBody>
          <a:bodyPr/>
          <a:lstStyle/>
          <a:p>
            <a:r>
              <a:rPr lang="en-US" dirty="0"/>
              <a:t>Emerging design pattern componentizing business services into small decomposable parts</a:t>
            </a:r>
          </a:p>
          <a:p>
            <a:r>
              <a:rPr lang="en-US" dirty="0"/>
              <a:t>Best understood when compared to Monoliths</a:t>
            </a:r>
          </a:p>
        </p:txBody>
      </p:sp>
    </p:spTree>
    <p:extLst>
      <p:ext uri="{BB962C8B-B14F-4D97-AF65-F5344CB8AC3E}">
        <p14:creationId xmlns:p14="http://schemas.microsoft.com/office/powerpoint/2010/main" val="3779042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This is an operating system-level virtualization technology for Linux which  uses a patched Linux kernel for virtualization, isolation, resource management and </a:t>
            </a:r>
            <a:r>
              <a:rPr lang="en-US" dirty="0" err="1"/>
              <a:t>checkpointing</a:t>
            </a:r>
            <a:r>
              <a:rPr lang="en-US" dirty="0"/>
              <a:t>. </a:t>
            </a:r>
          </a:p>
          <a:p>
            <a:r>
              <a:rPr lang="en-US" dirty="0"/>
              <a:t>The code was not released as part of the official Linux kernel.</a:t>
            </a:r>
          </a:p>
        </p:txBody>
      </p:sp>
      <p:sp>
        <p:nvSpPr>
          <p:cNvPr id="8" name="Text Placeholder 7"/>
          <p:cNvSpPr>
            <a:spLocks noGrp="1"/>
          </p:cNvSpPr>
          <p:nvPr>
            <p:ph type="body" sz="half" idx="2"/>
          </p:nvPr>
        </p:nvSpPr>
        <p:spPr/>
        <p:txBody>
          <a:bodyPr/>
          <a:lstStyle/>
          <a:p>
            <a:r>
              <a:rPr lang="en-US" dirty="0"/>
              <a:t>2005: </a:t>
            </a:r>
            <a:r>
              <a:rPr lang="en-US" dirty="0" err="1"/>
              <a:t>OpenVZ</a:t>
            </a:r>
            <a:r>
              <a:rPr lang="en-US" dirty="0"/>
              <a:t> (Open </a:t>
            </a:r>
            <a:r>
              <a:rPr lang="en-US" dirty="0" err="1"/>
              <a:t>Virtuzzo</a:t>
            </a:r>
            <a:r>
              <a:rPr lang="en-US" dirty="0"/>
              <a:t>)</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8201552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a:t>
            </a:r>
          </a:p>
        </p:txBody>
      </p:sp>
      <p:pic>
        <p:nvPicPr>
          <p:cNvPr id="8" name="Content Placeholder 7" descr="1U server by gswanson - IBM style 1U rack mount server"/>
          <p:cNvPicPr>
            <a:picLocks noGrp="1" noChangeAspect="1"/>
          </p:cNvPicPr>
          <p:nvPr>
            <p:ph idx="1"/>
          </p:nvPr>
        </p:nvPicPr>
        <p:blipFill>
          <a:blip r:embed="rId2"/>
          <a:stretch>
            <a:fillRect/>
          </a:stretch>
        </p:blipFill>
        <p:spPr>
          <a:xfrm>
            <a:off x="8828281" y="1410781"/>
            <a:ext cx="2676331" cy="498467"/>
          </a:xfrm>
        </p:spPr>
      </p:pic>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pic>
        <p:nvPicPr>
          <p:cNvPr id="9" name="Content Placeholder 7" descr="1U server by gswanson - IBM style 1U rack mount server"/>
          <p:cNvPicPr>
            <a:picLocks noChangeAspect="1"/>
          </p:cNvPicPr>
          <p:nvPr/>
        </p:nvPicPr>
        <p:blipFill>
          <a:blip r:embed="rId2"/>
          <a:stretch>
            <a:fillRect/>
          </a:stretch>
        </p:blipFill>
        <p:spPr>
          <a:xfrm>
            <a:off x="8828281" y="3424728"/>
            <a:ext cx="2676331" cy="498467"/>
          </a:xfrm>
          <a:prstGeom prst="rect">
            <a:avLst/>
          </a:prstGeom>
        </p:spPr>
      </p:pic>
      <p:pic>
        <p:nvPicPr>
          <p:cNvPr id="10" name="Content Placeholder 7" descr="1U server by gswanson - IBM style 1U rack mount server"/>
          <p:cNvPicPr>
            <a:picLocks noChangeAspect="1"/>
          </p:cNvPicPr>
          <p:nvPr/>
        </p:nvPicPr>
        <p:blipFill>
          <a:blip r:embed="rId2"/>
          <a:stretch>
            <a:fillRect/>
          </a:stretch>
        </p:blipFill>
        <p:spPr>
          <a:xfrm>
            <a:off x="8828281" y="5434308"/>
            <a:ext cx="2676331" cy="498467"/>
          </a:xfrm>
          <a:prstGeom prst="rect">
            <a:avLst/>
          </a:prstGeom>
        </p:spPr>
      </p:pic>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737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a:t>
            </a:r>
          </a:p>
        </p:txBody>
      </p:sp>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Content Placeholder 5" descr="Description VMware Workstation 11.0 icon.png"/>
          <p:cNvPicPr>
            <a:picLocks noGrp="1" noChangeAspect="1"/>
          </p:cNvPicPr>
          <p:nvPr>
            <p:ph idx="1"/>
          </p:nvPr>
        </p:nvPicPr>
        <p:blipFill>
          <a:blip r:embed="rId2"/>
          <a:stretch>
            <a:fillRect/>
          </a:stretch>
        </p:blipFill>
        <p:spPr>
          <a:xfrm>
            <a:off x="9485605" y="837676"/>
            <a:ext cx="1392330" cy="1392330"/>
          </a:xfrm>
        </p:spPr>
      </p:pic>
      <p:pic>
        <p:nvPicPr>
          <p:cNvPr id="14" name="Content Placeholder 5" descr="Description VMware Workstation 11.0 icon.png"/>
          <p:cNvPicPr>
            <a:picLocks noChangeAspect="1"/>
          </p:cNvPicPr>
          <p:nvPr/>
        </p:nvPicPr>
        <p:blipFill>
          <a:blip r:embed="rId2"/>
          <a:stretch>
            <a:fillRect/>
          </a:stretch>
        </p:blipFill>
        <p:spPr>
          <a:xfrm>
            <a:off x="9485605" y="2732835"/>
            <a:ext cx="1392330" cy="1392330"/>
          </a:xfrm>
          <a:prstGeom prst="rect">
            <a:avLst/>
          </a:prstGeom>
        </p:spPr>
      </p:pic>
      <p:pic>
        <p:nvPicPr>
          <p:cNvPr id="15" name="Content Placeholder 5" descr="Description VMware Workstation 11.0 icon.png"/>
          <p:cNvPicPr>
            <a:picLocks noChangeAspect="1"/>
          </p:cNvPicPr>
          <p:nvPr/>
        </p:nvPicPr>
        <p:blipFill>
          <a:blip r:embed="rId2"/>
          <a:stretch>
            <a:fillRect/>
          </a:stretch>
        </p:blipFill>
        <p:spPr>
          <a:xfrm>
            <a:off x="9485605" y="4815524"/>
            <a:ext cx="1392330" cy="1392330"/>
          </a:xfrm>
          <a:prstGeom prst="rect">
            <a:avLst/>
          </a:prstGeom>
        </p:spPr>
      </p:pic>
      <p:pic>
        <p:nvPicPr>
          <p:cNvPr id="17" name="Content Placeholder 5" descr="Description VMware Workstation 11.0 icon.png"/>
          <p:cNvPicPr>
            <a:picLocks noChangeAspect="1"/>
          </p:cNvPicPr>
          <p:nvPr/>
        </p:nvPicPr>
        <p:blipFill>
          <a:blip r:embed="rId2"/>
          <a:stretch>
            <a:fillRect/>
          </a:stretch>
        </p:blipFill>
        <p:spPr>
          <a:xfrm>
            <a:off x="9457321" y="841816"/>
            <a:ext cx="1392330" cy="1392330"/>
          </a:xfrm>
          <a:prstGeom prst="rect">
            <a:avLst/>
          </a:prstGeom>
        </p:spPr>
      </p:pic>
    </p:spTree>
    <p:extLst>
      <p:ext uri="{BB962C8B-B14F-4D97-AF65-F5344CB8AC3E}">
        <p14:creationId xmlns:p14="http://schemas.microsoft.com/office/powerpoint/2010/main" val="1750087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lowchart: Magnetic Disk 92"/>
          <p:cNvSpPr/>
          <p:nvPr/>
        </p:nvSpPr>
        <p:spPr>
          <a:xfrm>
            <a:off x="5055820" y="5400862"/>
            <a:ext cx="1518407" cy="7633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Monoliths</a:t>
            </a:r>
          </a:p>
        </p:txBody>
      </p:sp>
      <p:grpSp>
        <p:nvGrpSpPr>
          <p:cNvPr id="10" name="Group 9"/>
          <p:cNvGrpSpPr/>
          <p:nvPr/>
        </p:nvGrpSpPr>
        <p:grpSpPr>
          <a:xfrm>
            <a:off x="3241540" y="3389152"/>
            <a:ext cx="546888" cy="1237486"/>
            <a:chOff x="2469753" y="4211273"/>
            <a:chExt cx="546888" cy="1237486"/>
          </a:xfrm>
        </p:grpSpPr>
        <p:grpSp>
          <p:nvGrpSpPr>
            <p:cNvPr id="3" name="Group 2"/>
            <p:cNvGrpSpPr/>
            <p:nvPr/>
          </p:nvGrpSpPr>
          <p:grpSpPr>
            <a:xfrm>
              <a:off x="2469753" y="4211273"/>
              <a:ext cx="546888" cy="1237486"/>
              <a:chOff x="6228825" y="942363"/>
              <a:chExt cx="1199627" cy="3082256"/>
            </a:xfrm>
          </p:grpSpPr>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7"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13"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pic>
        <p:nvPicPr>
          <p:cNvPr id="9" name="Picture 8" descr="Can't install Orchard CMS using Web Platfor Installer 4.0 - failed ..."/>
          <p:cNvPicPr>
            <a:picLocks noChangeAspect="1"/>
          </p:cNvPicPr>
          <p:nvPr/>
        </p:nvPicPr>
        <p:blipFill>
          <a:blip r:embed="rId3"/>
          <a:stretch>
            <a:fillRect/>
          </a:stretch>
        </p:blipFill>
        <p:spPr>
          <a:xfrm>
            <a:off x="5472091" y="5533666"/>
            <a:ext cx="630593" cy="630593"/>
          </a:xfrm>
          <a:prstGeom prst="rect">
            <a:avLst/>
          </a:prstGeom>
        </p:spPr>
      </p:pic>
      <p:grpSp>
        <p:nvGrpSpPr>
          <p:cNvPr id="37" name="Group 36"/>
          <p:cNvGrpSpPr/>
          <p:nvPr/>
        </p:nvGrpSpPr>
        <p:grpSpPr>
          <a:xfrm>
            <a:off x="4358673" y="3389152"/>
            <a:ext cx="546888" cy="1237486"/>
            <a:chOff x="2469753" y="4211273"/>
            <a:chExt cx="546888" cy="1237486"/>
          </a:xfrm>
        </p:grpSpPr>
        <p:grpSp>
          <p:nvGrpSpPr>
            <p:cNvPr id="38" name="Group 37"/>
            <p:cNvGrpSpPr/>
            <p:nvPr/>
          </p:nvGrpSpPr>
          <p:grpSpPr>
            <a:xfrm>
              <a:off x="2469753" y="4211273"/>
              <a:ext cx="546888" cy="1237486"/>
              <a:chOff x="6228825" y="942363"/>
              <a:chExt cx="1199627" cy="3082256"/>
            </a:xfrm>
          </p:grpSpPr>
          <p:sp>
            <p:nvSpPr>
              <p:cNvPr id="41" name="Rectangle 40"/>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1" idx="2"/>
                <a:endCxn id="42"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9"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40"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44" name="Group 43"/>
          <p:cNvGrpSpPr/>
          <p:nvPr/>
        </p:nvGrpSpPr>
        <p:grpSpPr>
          <a:xfrm>
            <a:off x="5497901" y="3389151"/>
            <a:ext cx="546888" cy="1237486"/>
            <a:chOff x="2469753" y="4211273"/>
            <a:chExt cx="546888" cy="1237486"/>
          </a:xfrm>
        </p:grpSpPr>
        <p:grpSp>
          <p:nvGrpSpPr>
            <p:cNvPr id="45" name="Group 44"/>
            <p:cNvGrpSpPr/>
            <p:nvPr/>
          </p:nvGrpSpPr>
          <p:grpSpPr>
            <a:xfrm>
              <a:off x="2469753" y="4211273"/>
              <a:ext cx="546888" cy="1237486"/>
              <a:chOff x="6228825" y="942363"/>
              <a:chExt cx="1199627" cy="3082256"/>
            </a:xfrm>
          </p:grpSpPr>
          <p:sp>
            <p:nvSpPr>
              <p:cNvPr id="48" name="Rectangle 47"/>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p:cNvCxnSpPr>
                <a:stCxn id="48" idx="2"/>
                <a:endCxn id="49"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6"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47"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51" name="Group 50"/>
          <p:cNvGrpSpPr/>
          <p:nvPr/>
        </p:nvGrpSpPr>
        <p:grpSpPr>
          <a:xfrm>
            <a:off x="6797392" y="3389151"/>
            <a:ext cx="546888" cy="1237486"/>
            <a:chOff x="2469753" y="4211273"/>
            <a:chExt cx="546888" cy="1237486"/>
          </a:xfrm>
        </p:grpSpPr>
        <p:grpSp>
          <p:nvGrpSpPr>
            <p:cNvPr id="52" name="Group 51"/>
            <p:cNvGrpSpPr/>
            <p:nvPr/>
          </p:nvGrpSpPr>
          <p:grpSpPr>
            <a:xfrm>
              <a:off x="2469753" y="4211273"/>
              <a:ext cx="546888" cy="1237486"/>
              <a:chOff x="6228825" y="942363"/>
              <a:chExt cx="1199627" cy="3082256"/>
            </a:xfrm>
          </p:grpSpPr>
          <p:sp>
            <p:nvSpPr>
              <p:cNvPr id="55" name="Rectangle 54"/>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p:cNvCxnSpPr>
                <a:stCxn id="55" idx="2"/>
                <a:endCxn id="56"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54"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58" name="Group 57"/>
          <p:cNvGrpSpPr/>
          <p:nvPr/>
        </p:nvGrpSpPr>
        <p:grpSpPr>
          <a:xfrm>
            <a:off x="8221247" y="3389151"/>
            <a:ext cx="546888" cy="1237486"/>
            <a:chOff x="2469753" y="4211273"/>
            <a:chExt cx="546888" cy="1237486"/>
          </a:xfrm>
        </p:grpSpPr>
        <p:grpSp>
          <p:nvGrpSpPr>
            <p:cNvPr id="59" name="Group 58"/>
            <p:cNvGrpSpPr/>
            <p:nvPr/>
          </p:nvGrpSpPr>
          <p:grpSpPr>
            <a:xfrm>
              <a:off x="2469753" y="4211273"/>
              <a:ext cx="546888" cy="1237486"/>
              <a:chOff x="6228825" y="942363"/>
              <a:chExt cx="1199627" cy="3082256"/>
            </a:xfrm>
          </p:grpSpPr>
          <p:sp>
            <p:nvSpPr>
              <p:cNvPr id="62" name="Rectangle 61"/>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p:cNvCxnSpPr>
                <a:stCxn id="62" idx="2"/>
                <a:endCxn id="63"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0"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61"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cxnSp>
        <p:nvCxnSpPr>
          <p:cNvPr id="12" name="Straight Arrow Connector 11"/>
          <p:cNvCxnSpPr>
            <a:stCxn id="5" idx="2"/>
            <a:endCxn id="9" idx="1"/>
          </p:cNvCxnSpPr>
          <p:nvPr/>
        </p:nvCxnSpPr>
        <p:spPr>
          <a:xfrm>
            <a:off x="3514984" y="4626638"/>
            <a:ext cx="1957107" cy="12223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9" idx="2"/>
            <a:endCxn id="9" idx="0"/>
          </p:cNvCxnSpPr>
          <p:nvPr/>
        </p:nvCxnSpPr>
        <p:spPr>
          <a:xfrm>
            <a:off x="5771345" y="4626637"/>
            <a:ext cx="16043" cy="9070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2" idx="2"/>
            <a:endCxn id="9" idx="0"/>
          </p:cNvCxnSpPr>
          <p:nvPr/>
        </p:nvCxnSpPr>
        <p:spPr>
          <a:xfrm>
            <a:off x="4632117" y="4626638"/>
            <a:ext cx="1155271" cy="9070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0"/>
            <a:endCxn id="56" idx="2"/>
          </p:cNvCxnSpPr>
          <p:nvPr/>
        </p:nvCxnSpPr>
        <p:spPr>
          <a:xfrm flipV="1">
            <a:off x="5787388" y="4626637"/>
            <a:ext cx="1283448" cy="9070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3"/>
            <a:endCxn id="63" idx="2"/>
          </p:cNvCxnSpPr>
          <p:nvPr/>
        </p:nvCxnSpPr>
        <p:spPr>
          <a:xfrm flipV="1">
            <a:off x="6102684" y="4626637"/>
            <a:ext cx="2392007" cy="1222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4" name="Picture 93" descr="VCAP-DTA Study To The Next Level: F5 VE Lab Licenses - Wahl Network"/>
          <p:cNvPicPr>
            <a:picLocks noChangeAspect="1"/>
          </p:cNvPicPr>
          <p:nvPr/>
        </p:nvPicPr>
        <p:blipFill>
          <a:blip r:embed="rId4"/>
          <a:stretch>
            <a:fillRect/>
          </a:stretch>
        </p:blipFill>
        <p:spPr>
          <a:xfrm>
            <a:off x="5455860" y="1646945"/>
            <a:ext cx="630970" cy="573609"/>
          </a:xfrm>
          <a:prstGeom prst="rect">
            <a:avLst/>
          </a:prstGeom>
        </p:spPr>
      </p:pic>
      <p:cxnSp>
        <p:nvCxnSpPr>
          <p:cNvPr id="95" name="Straight Arrow Connector 94"/>
          <p:cNvCxnSpPr>
            <a:stCxn id="94" idx="2"/>
            <a:endCxn id="55" idx="0"/>
          </p:cNvCxnSpPr>
          <p:nvPr/>
        </p:nvCxnSpPr>
        <p:spPr>
          <a:xfrm>
            <a:off x="5771345" y="2220554"/>
            <a:ext cx="1299491"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 idx="0"/>
            <a:endCxn id="94" idx="2"/>
          </p:cNvCxnSpPr>
          <p:nvPr/>
        </p:nvCxnSpPr>
        <p:spPr>
          <a:xfrm flipV="1">
            <a:off x="3514984" y="2220554"/>
            <a:ext cx="2256361" cy="1168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41" idx="0"/>
            <a:endCxn id="94" idx="2"/>
          </p:cNvCxnSpPr>
          <p:nvPr/>
        </p:nvCxnSpPr>
        <p:spPr>
          <a:xfrm flipV="1">
            <a:off x="4632117" y="2220554"/>
            <a:ext cx="1139228" cy="1168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4" idx="2"/>
            <a:endCxn id="48" idx="0"/>
          </p:cNvCxnSpPr>
          <p:nvPr/>
        </p:nvCxnSpPr>
        <p:spPr>
          <a:xfrm>
            <a:off x="5771345" y="2220554"/>
            <a:ext cx="0"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4" idx="2"/>
            <a:endCxn id="62" idx="0"/>
          </p:cNvCxnSpPr>
          <p:nvPr/>
        </p:nvCxnSpPr>
        <p:spPr>
          <a:xfrm>
            <a:off x="5771345" y="2220554"/>
            <a:ext cx="2723346"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9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Patterns</a:t>
            </a:r>
          </a:p>
        </p:txBody>
      </p:sp>
      <p:sp>
        <p:nvSpPr>
          <p:cNvPr id="6" name="Content Placeholder 5"/>
          <p:cNvSpPr>
            <a:spLocks noGrp="1"/>
          </p:cNvSpPr>
          <p:nvPr>
            <p:ph idx="1"/>
          </p:nvPr>
        </p:nvSpPr>
        <p:spPr/>
        <p:txBody>
          <a:bodyPr/>
          <a:lstStyle/>
          <a:p>
            <a:r>
              <a:rPr lang="en-US" dirty="0"/>
              <a:t>N-Tier </a:t>
            </a:r>
          </a:p>
          <a:p>
            <a:r>
              <a:rPr lang="en-US" dirty="0"/>
              <a:t>Service Oriented Architectures (SOA )</a:t>
            </a:r>
          </a:p>
          <a:p>
            <a:r>
              <a:rPr lang="en-US" dirty="0"/>
              <a:t>Enterprise Service Bus (ESB)</a:t>
            </a:r>
          </a:p>
        </p:txBody>
      </p:sp>
    </p:spTree>
    <p:extLst>
      <p:ext uri="{BB962C8B-B14F-4D97-AF65-F5344CB8AC3E}">
        <p14:creationId xmlns:p14="http://schemas.microsoft.com/office/powerpoint/2010/main" val="37219136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Technology</a:t>
            </a:r>
          </a:p>
        </p:txBody>
      </p:sp>
      <p:sp>
        <p:nvSpPr>
          <p:cNvPr id="3" name="Content Placeholder 2"/>
          <p:cNvSpPr>
            <a:spLocks noGrp="1"/>
          </p:cNvSpPr>
          <p:nvPr>
            <p:ph idx="1"/>
          </p:nvPr>
        </p:nvSpPr>
        <p:spPr/>
        <p:txBody>
          <a:bodyPr>
            <a:normAutofit/>
          </a:bodyPr>
          <a:lstStyle/>
          <a:p>
            <a:r>
              <a:rPr lang="en-US" sz="2400" dirty="0"/>
              <a:t>Virtual Machines</a:t>
            </a:r>
          </a:p>
          <a:p>
            <a:r>
              <a:rPr lang="en-US" sz="2400" dirty="0"/>
              <a:t>Infrastructure as a Service (IaaS)</a:t>
            </a:r>
          </a:p>
          <a:p>
            <a:r>
              <a:rPr lang="en-US" sz="2400" dirty="0"/>
              <a:t>Platform as a Service (PaaS)</a:t>
            </a:r>
          </a:p>
          <a:p>
            <a:r>
              <a:rPr lang="en-US" sz="2400" dirty="0"/>
              <a:t>Infrastructure Automation</a:t>
            </a:r>
          </a:p>
        </p:txBody>
      </p:sp>
      <p:pic>
        <p:nvPicPr>
          <p:cNvPr id="4" name="Picture 3" descr="ansible_centos-7"/>
          <p:cNvPicPr>
            <a:picLocks noChangeAspect="1"/>
          </p:cNvPicPr>
          <p:nvPr/>
        </p:nvPicPr>
        <p:blipFill>
          <a:blip r:embed="rId2"/>
          <a:stretch>
            <a:fillRect/>
          </a:stretch>
        </p:blipFill>
        <p:spPr>
          <a:xfrm>
            <a:off x="7924006" y="4831484"/>
            <a:ext cx="1457324" cy="1457324"/>
          </a:xfrm>
          <a:prstGeom prst="rect">
            <a:avLst/>
          </a:prstGeom>
        </p:spPr>
      </p:pic>
      <p:pic>
        <p:nvPicPr>
          <p:cNvPr id="5" name="Picture 4" descr="Chef (software) - Wikipedia, the free encyclopedia"/>
          <p:cNvPicPr>
            <a:picLocks noChangeAspect="1"/>
          </p:cNvPicPr>
          <p:nvPr/>
        </p:nvPicPr>
        <p:blipFill>
          <a:blip r:embed="rId3"/>
          <a:stretch>
            <a:fillRect/>
          </a:stretch>
        </p:blipFill>
        <p:spPr>
          <a:xfrm>
            <a:off x="6542880" y="4908279"/>
            <a:ext cx="1190626" cy="1303735"/>
          </a:xfrm>
          <a:prstGeom prst="rect">
            <a:avLst/>
          </a:prstGeom>
        </p:spPr>
      </p:pic>
      <p:pic>
        <p:nvPicPr>
          <p:cNvPr id="6" name="Content Placeholder 5" descr="Description VMware Workstation 11.0 icon.png"/>
          <p:cNvPicPr>
            <a:picLocks noChangeAspect="1"/>
          </p:cNvPicPr>
          <p:nvPr/>
        </p:nvPicPr>
        <p:blipFill>
          <a:blip r:embed="rId4"/>
          <a:stretch>
            <a:fillRect/>
          </a:stretch>
        </p:blipFill>
        <p:spPr>
          <a:xfrm>
            <a:off x="4789044" y="4908279"/>
            <a:ext cx="1392330" cy="1392330"/>
          </a:xfrm>
          <a:prstGeom prst="rect">
            <a:avLst/>
          </a:prstGeom>
        </p:spPr>
      </p:pic>
      <p:pic>
        <p:nvPicPr>
          <p:cNvPr id="7" name="Picture 6" descr="Windows 8.1 üzerine Hyper-V Manager Kurulumu"/>
          <p:cNvPicPr>
            <a:picLocks noChangeAspect="1"/>
          </p:cNvPicPr>
          <p:nvPr/>
        </p:nvPicPr>
        <p:blipFill>
          <a:blip r:embed="rId5"/>
          <a:stretch>
            <a:fillRect/>
          </a:stretch>
        </p:blipFill>
        <p:spPr>
          <a:xfrm>
            <a:off x="1609373" y="4908279"/>
            <a:ext cx="3353152" cy="1437065"/>
          </a:xfrm>
          <a:prstGeom prst="rect">
            <a:avLst/>
          </a:prstGeom>
        </p:spPr>
      </p:pic>
      <p:pic>
        <p:nvPicPr>
          <p:cNvPr id="8" name="Picture 7"/>
          <p:cNvPicPr>
            <a:picLocks noChangeAspect="1"/>
          </p:cNvPicPr>
          <p:nvPr/>
        </p:nvPicPr>
        <p:blipFill>
          <a:blip r:embed="rId6"/>
          <a:stretch>
            <a:fillRect/>
          </a:stretch>
        </p:blipFill>
        <p:spPr>
          <a:xfrm>
            <a:off x="9569437" y="4752906"/>
            <a:ext cx="1455764" cy="1703075"/>
          </a:xfrm>
          <a:prstGeom prst="rect">
            <a:avLst/>
          </a:prstGeom>
        </p:spPr>
      </p:pic>
    </p:spTree>
    <p:extLst>
      <p:ext uri="{BB962C8B-B14F-4D97-AF65-F5344CB8AC3E}">
        <p14:creationId xmlns:p14="http://schemas.microsoft.com/office/powerpoint/2010/main" val="3526279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667795"/>
          </a:xfrm>
        </p:spPr>
        <p:txBody>
          <a:bodyPr/>
          <a:lstStyle/>
          <a:p>
            <a:r>
              <a:rPr lang="en-US" dirty="0"/>
              <a:t>Monoliths - Pros and Cons</a:t>
            </a:r>
          </a:p>
        </p:txBody>
      </p:sp>
      <p:sp>
        <p:nvSpPr>
          <p:cNvPr id="3" name="Content Placeholder 2"/>
          <p:cNvSpPr>
            <a:spLocks noGrp="1"/>
          </p:cNvSpPr>
          <p:nvPr>
            <p:ph sz="half" idx="1"/>
          </p:nvPr>
        </p:nvSpPr>
        <p:spPr/>
        <p:txBody>
          <a:bodyPr/>
          <a:lstStyle/>
          <a:p>
            <a:r>
              <a:rPr lang="en-US" dirty="0"/>
              <a:t>Mature</a:t>
            </a:r>
          </a:p>
          <a:p>
            <a:r>
              <a:rPr lang="en-US" dirty="0"/>
              <a:t>Easy to Monitor</a:t>
            </a:r>
          </a:p>
          <a:p>
            <a:r>
              <a:rPr lang="en-US" dirty="0"/>
              <a:t>Optimization</a:t>
            </a:r>
          </a:p>
          <a:p>
            <a:r>
              <a:rPr lang="en-US" dirty="0" err="1"/>
              <a:t>Stateful</a:t>
            </a:r>
            <a:endParaRPr lang="en-US" dirty="0"/>
          </a:p>
          <a:p>
            <a:r>
              <a:rPr lang="en-US" dirty="0"/>
              <a:t>Consistent</a:t>
            </a:r>
          </a:p>
          <a:p>
            <a:r>
              <a:rPr lang="en-US" dirty="0"/>
              <a:t>Transactional</a:t>
            </a:r>
          </a:p>
          <a:p>
            <a:r>
              <a:rPr lang="en-US" dirty="0"/>
              <a:t>Troubleshooting</a:t>
            </a:r>
          </a:p>
        </p:txBody>
      </p:sp>
      <p:sp>
        <p:nvSpPr>
          <p:cNvPr id="4" name="Content Placeholder 3"/>
          <p:cNvSpPr>
            <a:spLocks noGrp="1"/>
          </p:cNvSpPr>
          <p:nvPr>
            <p:ph sz="half" idx="2"/>
          </p:nvPr>
        </p:nvSpPr>
        <p:spPr/>
        <p:txBody>
          <a:bodyPr/>
          <a:lstStyle/>
          <a:p>
            <a:r>
              <a:rPr lang="en-US" dirty="0"/>
              <a:t>Scale Performance</a:t>
            </a:r>
          </a:p>
          <a:p>
            <a:r>
              <a:rPr lang="en-US" dirty="0"/>
              <a:t>Maintenance Costs</a:t>
            </a:r>
          </a:p>
          <a:p>
            <a:r>
              <a:rPr lang="en-US" dirty="0" err="1"/>
              <a:t>Siloed</a:t>
            </a:r>
            <a:r>
              <a:rPr lang="en-US" dirty="0"/>
              <a:t> Teams</a:t>
            </a:r>
          </a:p>
        </p:txBody>
      </p:sp>
      <p:sp>
        <p:nvSpPr>
          <p:cNvPr id="6" name="Title 1"/>
          <p:cNvSpPr txBox="1">
            <a:spLocks/>
          </p:cNvSpPr>
          <p:nvPr/>
        </p:nvSpPr>
        <p:spPr>
          <a:xfrm>
            <a:off x="2589213" y="1428926"/>
            <a:ext cx="4313863"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Pros</a:t>
            </a:r>
          </a:p>
        </p:txBody>
      </p:sp>
      <p:sp>
        <p:nvSpPr>
          <p:cNvPr id="7" name="Title 1"/>
          <p:cNvSpPr txBox="1">
            <a:spLocks/>
          </p:cNvSpPr>
          <p:nvPr/>
        </p:nvSpPr>
        <p:spPr>
          <a:xfrm>
            <a:off x="7048767" y="1375166"/>
            <a:ext cx="4455844"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Cons</a:t>
            </a:r>
          </a:p>
        </p:txBody>
      </p:sp>
    </p:spTree>
    <p:extLst>
      <p:ext uri="{BB962C8B-B14F-4D97-AF65-F5344CB8AC3E}">
        <p14:creationId xmlns:p14="http://schemas.microsoft.com/office/powerpoint/2010/main" val="30337750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sp>
        <p:nvSpPr>
          <p:cNvPr id="5" name="Content Placeholder 4"/>
          <p:cNvSpPr>
            <a:spLocks noGrp="1"/>
          </p:cNvSpPr>
          <p:nvPr>
            <p:ph idx="1"/>
          </p:nvPr>
        </p:nvSpPr>
        <p:spPr/>
        <p:txBody>
          <a:bodyPr/>
          <a:lstStyle/>
          <a:p>
            <a:pPr fontAlgn="base"/>
            <a:r>
              <a:rPr lang="en-US" i="1" dirty="0"/>
              <a:t>Any organization that designs a system (defined broadly) will produce a design whose structure is a copy of the organization's communication structure.</a:t>
            </a:r>
          </a:p>
          <a:p>
            <a:pPr fontAlgn="base"/>
            <a:r>
              <a:rPr lang="en-US" i="1" dirty="0"/>
              <a:t>-- Melvyn Conway, 1967</a:t>
            </a:r>
          </a:p>
          <a:p>
            <a:endParaRPr lang="en-US" dirty="0"/>
          </a:p>
        </p:txBody>
      </p:sp>
    </p:spTree>
    <p:extLst>
      <p:ext uri="{BB962C8B-B14F-4D97-AF65-F5344CB8AC3E}">
        <p14:creationId xmlns:p14="http://schemas.microsoft.com/office/powerpoint/2010/main" val="990444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pic>
        <p:nvPicPr>
          <p:cNvPr id="10" name="Content Placeholder 9" descr="Teeming with Force"/>
          <p:cNvPicPr>
            <a:picLocks noGrp="1" noChangeAspect="1"/>
          </p:cNvPicPr>
          <p:nvPr>
            <p:ph idx="1"/>
          </p:nvPr>
        </p:nvPicPr>
        <p:blipFill>
          <a:blip r:embed="rId2"/>
          <a:stretch>
            <a:fillRect/>
          </a:stretch>
        </p:blipFill>
        <p:spPr>
          <a:xfrm>
            <a:off x="5986090" y="2914410"/>
            <a:ext cx="1604824" cy="1158121"/>
          </a:xfrm>
        </p:spPr>
      </p:pic>
      <p:grpSp>
        <p:nvGrpSpPr>
          <p:cNvPr id="3" name="Group 2"/>
          <p:cNvGrpSpPr/>
          <p:nvPr/>
        </p:nvGrpSpPr>
        <p:grpSpPr>
          <a:xfrm>
            <a:off x="2759978" y="1661020"/>
            <a:ext cx="2063691" cy="4051884"/>
            <a:chOff x="5687736" y="942363"/>
            <a:chExt cx="2281805" cy="5265491"/>
          </a:xfrm>
        </p:grpSpPr>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4" idx="2"/>
              <a:endCxn id="6"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953084" y="4521666"/>
            <a:ext cx="1619243" cy="1428287"/>
            <a:chOff x="5200758" y="4731829"/>
            <a:chExt cx="1495934" cy="1145096"/>
          </a:xfrm>
        </p:grpSpPr>
        <p:pic>
          <p:nvPicPr>
            <p:cNvPr id="11" name="Picture 10" descr="Monk projecting energy by Korbac"/>
            <p:cNvPicPr>
              <a:picLocks noChangeAspect="1"/>
            </p:cNvPicPr>
            <p:nvPr/>
          </p:nvPicPr>
          <p:blipFill>
            <a:blip r:embed="rId3"/>
            <a:stretch>
              <a:fillRect/>
            </a:stretch>
          </p:blipFill>
          <p:spPr>
            <a:xfrm>
              <a:off x="5200758" y="4731829"/>
              <a:ext cx="809678" cy="1145096"/>
            </a:xfrm>
            <a:prstGeom prst="rect">
              <a:avLst/>
            </a:prstGeom>
          </p:spPr>
        </p:pic>
        <p:pic>
          <p:nvPicPr>
            <p:cNvPr id="12" name="Picture 11" descr="Dragon Cultists - Official Dragon Nest Wiki"/>
            <p:cNvPicPr>
              <a:picLocks noChangeAspect="1"/>
            </p:cNvPicPr>
            <p:nvPr/>
          </p:nvPicPr>
          <p:blipFill>
            <a:blip r:embed="rId4"/>
            <a:stretch>
              <a:fillRect/>
            </a:stretch>
          </p:blipFill>
          <p:spPr>
            <a:xfrm>
              <a:off x="6115828" y="4762912"/>
              <a:ext cx="580864" cy="1080299"/>
            </a:xfrm>
            <a:prstGeom prst="rect">
              <a:avLst/>
            </a:prstGeom>
          </p:spPr>
        </p:pic>
      </p:grpSp>
      <p:grpSp>
        <p:nvGrpSpPr>
          <p:cNvPr id="16" name="Group 15"/>
          <p:cNvGrpSpPr/>
          <p:nvPr/>
        </p:nvGrpSpPr>
        <p:grpSpPr>
          <a:xfrm>
            <a:off x="5406415" y="1626056"/>
            <a:ext cx="2764173" cy="1006313"/>
            <a:chOff x="5012665" y="2617366"/>
            <a:chExt cx="2416835" cy="832053"/>
          </a:xfrm>
        </p:grpSpPr>
        <p:pic>
          <p:nvPicPr>
            <p:cNvPr id="14" name="Picture 13" descr="... il «the new mediocre» che manda in pensione il termine Hipster"/>
            <p:cNvPicPr>
              <a:picLocks noChangeAspect="1"/>
            </p:cNvPicPr>
            <p:nvPr/>
          </p:nvPicPr>
          <p:blipFill>
            <a:blip r:embed="rId5"/>
            <a:stretch>
              <a:fillRect/>
            </a:stretch>
          </p:blipFill>
          <p:spPr>
            <a:xfrm>
              <a:off x="5012665" y="2617366"/>
              <a:ext cx="1185863" cy="832053"/>
            </a:xfrm>
            <a:prstGeom prst="rect">
              <a:avLst/>
            </a:prstGeom>
          </p:spPr>
        </p:pic>
        <p:pic>
          <p:nvPicPr>
            <p:cNvPr id="15" name="Picture 14" descr="The Urban Woodsman aka The Lumberjoke"/>
            <p:cNvPicPr>
              <a:picLocks noChangeAspect="1"/>
            </p:cNvPicPr>
            <p:nvPr/>
          </p:nvPicPr>
          <p:blipFill>
            <a:blip r:embed="rId6"/>
            <a:stretch>
              <a:fillRect/>
            </a:stretch>
          </p:blipFill>
          <p:spPr>
            <a:xfrm>
              <a:off x="6198528" y="2622247"/>
              <a:ext cx="1230972" cy="822290"/>
            </a:xfrm>
            <a:prstGeom prst="rect">
              <a:avLst/>
            </a:prstGeom>
          </p:spPr>
        </p:pic>
      </p:grpSp>
      <p:sp>
        <p:nvSpPr>
          <p:cNvPr id="18" name="Rectangle 17"/>
          <p:cNvSpPr/>
          <p:nvPr/>
        </p:nvSpPr>
        <p:spPr>
          <a:xfrm>
            <a:off x="3270304" y="3161734"/>
            <a:ext cx="278239" cy="2890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652703" y="3161733"/>
            <a:ext cx="278239" cy="2890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035102" y="3161733"/>
            <a:ext cx="278239" cy="2890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70304" y="3470074"/>
            <a:ext cx="278239" cy="2890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3663183" y="3493470"/>
            <a:ext cx="278239" cy="289065"/>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4035100" y="3473442"/>
            <a:ext cx="278239" cy="28906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0207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br>
              <a:rPr lang="en-US" dirty="0"/>
            </a:br>
            <a:endParaRPr lang="en-US" dirty="0"/>
          </a:p>
        </p:txBody>
      </p:sp>
      <p:sp>
        <p:nvSpPr>
          <p:cNvPr id="3" name="Content Placeholder 2"/>
          <p:cNvSpPr>
            <a:spLocks noGrp="1"/>
          </p:cNvSpPr>
          <p:nvPr>
            <p:ph idx="1"/>
          </p:nvPr>
        </p:nvSpPr>
        <p:spPr/>
        <p:txBody>
          <a:bodyPr/>
          <a:lstStyle/>
          <a:p>
            <a:r>
              <a:rPr lang="en-US" dirty="0"/>
              <a:t>Focused Around Business Services</a:t>
            </a:r>
          </a:p>
          <a:p>
            <a:r>
              <a:rPr lang="en-US" dirty="0"/>
              <a:t>Cross Functional Teams</a:t>
            </a:r>
          </a:p>
          <a:p>
            <a:r>
              <a:rPr lang="en-US" dirty="0"/>
              <a:t>Commodity Hardware</a:t>
            </a:r>
          </a:p>
        </p:txBody>
      </p:sp>
    </p:spTree>
    <p:extLst>
      <p:ext uri="{BB962C8B-B14F-4D97-AF65-F5344CB8AC3E}">
        <p14:creationId xmlns:p14="http://schemas.microsoft.com/office/powerpoint/2010/main" val="3661315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sp>
        <p:nvSpPr>
          <p:cNvPr id="5" name="Content Placeholder 4"/>
          <p:cNvSpPr>
            <a:spLocks noGrp="1"/>
          </p:cNvSpPr>
          <p:nvPr>
            <p:ph idx="1"/>
          </p:nvPr>
        </p:nvSpPr>
        <p:spPr/>
        <p:txBody>
          <a:bodyPr/>
          <a:lstStyle/>
          <a:p>
            <a:pPr fontAlgn="base"/>
            <a:r>
              <a:rPr lang="en-US" i="1" dirty="0"/>
              <a:t>Any organization that designs a system (defined broadly) will produce a design whose structure is a copy of the organization's communication structure.</a:t>
            </a:r>
          </a:p>
          <a:p>
            <a:pPr fontAlgn="base"/>
            <a:r>
              <a:rPr lang="en-US" i="1" dirty="0"/>
              <a:t>-- Melvyn Conway, 1967</a:t>
            </a:r>
          </a:p>
          <a:p>
            <a:endParaRPr lang="en-US" dirty="0"/>
          </a:p>
        </p:txBody>
      </p:sp>
    </p:spTree>
    <p:extLst>
      <p:ext uri="{BB962C8B-B14F-4D97-AF65-F5344CB8AC3E}">
        <p14:creationId xmlns:p14="http://schemas.microsoft.com/office/powerpoint/2010/main" val="14419736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539</TotalTime>
  <Words>5937</Words>
  <Application>Microsoft Office PowerPoint</Application>
  <PresentationFormat>Widescreen</PresentationFormat>
  <Paragraphs>1181</Paragraphs>
  <Slides>149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Calibri</vt:lpstr>
      <vt:lpstr>Century Gothic</vt:lpstr>
      <vt:lpstr>Consolas</vt:lpstr>
      <vt:lpstr>Open Sans</vt:lpstr>
      <vt:lpstr>SFMono-Regular</vt:lpstr>
      <vt:lpstr>Wingdings 3</vt:lpstr>
      <vt:lpstr>Ion Boardroom</vt:lpstr>
      <vt:lpstr>Contain Your Enthusiasm</vt:lpstr>
      <vt:lpstr>Jason L. van Brackel</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Virtualization and Container Concepts</vt:lpstr>
      <vt:lpstr>Virtualization</vt:lpstr>
      <vt:lpstr>Containers – OS Virtualization</vt:lpstr>
      <vt:lpstr>Containers are not VMs</vt:lpstr>
      <vt:lpstr>Containers are not VMs</vt:lpstr>
      <vt:lpstr>Containers are not VMs</vt:lpstr>
      <vt:lpstr>Containers are not VMs</vt:lpstr>
      <vt:lpstr>Docker</vt:lpstr>
      <vt:lpstr>Docker</vt:lpstr>
      <vt:lpstr>Docker Engine</vt:lpstr>
      <vt:lpstr>Docker Toolbox</vt:lpstr>
      <vt:lpstr>Docker Machine</vt:lpstr>
      <vt:lpstr>Docker Compose</vt:lpstr>
      <vt:lpstr>Docker Swarm</vt:lpstr>
      <vt:lpstr>Docker Container Fundamentals</vt:lpstr>
      <vt:lpstr>Docker Container Fundamentals</vt:lpstr>
      <vt:lpstr>Docker Container Fundamentals</vt:lpstr>
      <vt:lpstr>Dockerfile</vt:lpstr>
      <vt:lpstr>Container Fundamentals</vt:lpstr>
      <vt:lpstr>Docker Container Fundamentals</vt:lpstr>
      <vt:lpstr>Docker Architecture</vt:lpstr>
      <vt:lpstr>PowerPoint Presentation</vt:lpstr>
      <vt:lpstr>PowerPoint Presentation</vt:lpstr>
      <vt:lpstr>Docker Architecture</vt:lpstr>
      <vt:lpstr>Docker Architecture</vt:lpstr>
      <vt:lpstr>Docker Architecture</vt:lpstr>
      <vt:lpstr>Docker Architecture</vt:lpstr>
      <vt:lpstr>Docker Architecture</vt:lpstr>
      <vt:lpstr>Docker Architecture</vt:lpstr>
      <vt:lpstr>Docker Architecture</vt:lpstr>
      <vt:lpstr>Docker Architecture</vt:lpstr>
      <vt:lpstr>Docker Architecture</vt:lpstr>
      <vt:lpstr>Container Types</vt:lpstr>
      <vt:lpstr>Container Types</vt:lpstr>
      <vt:lpstr>Container Types</vt:lpstr>
      <vt:lpstr>PowerPoint Presentation</vt:lpstr>
      <vt:lpstr>PowerPoint Presentation</vt:lpstr>
      <vt:lpstr>Container Types</vt:lpstr>
      <vt:lpstr>More Information on Architecture</vt:lpstr>
      <vt:lpstr>Let’s Do Some Exercises</vt:lpstr>
      <vt:lpstr>Dockerfile and Docker Compose</vt:lpstr>
      <vt:lpstr>Dockerfile</vt:lpstr>
      <vt:lpstr>Dockerfile</vt:lpstr>
      <vt:lpstr>Dockerfile</vt:lpstr>
      <vt:lpstr>Dockerfile</vt:lpstr>
      <vt:lpstr>Dockerfile</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examples</vt:lpstr>
      <vt:lpstr>PowerPoint Presentation</vt:lpstr>
      <vt:lpstr>PowerPoint Presentation</vt:lpstr>
      <vt:lpstr>PowerPoint Presentation</vt:lpstr>
      <vt:lpstr>PowerPoint Presentation</vt:lpstr>
      <vt:lpstr>PowerPoint Presentation</vt:lpstr>
      <vt:lpstr>Docker Compose</vt:lpstr>
      <vt:lpstr>Docker Compose</vt:lpstr>
      <vt:lpstr>Docker Compose</vt:lpstr>
      <vt:lpstr>Docker Compose</vt:lpstr>
      <vt:lpstr>Docker Compose</vt:lpstr>
      <vt:lpstr>Docker Compose</vt:lpstr>
      <vt:lpstr>Let’s Do Some More</vt:lpstr>
      <vt:lpstr>Microservices Architecture</vt:lpstr>
      <vt:lpstr>Microservices Architecture</vt:lpstr>
      <vt:lpstr>Monoliths</vt:lpstr>
      <vt:lpstr>Monoliths</vt:lpstr>
      <vt:lpstr>Monoliths</vt:lpstr>
      <vt:lpstr>Monoliths - Patterns</vt:lpstr>
      <vt:lpstr>Monoliths - Technology</vt:lpstr>
      <vt:lpstr>Monoliths - Pros and Cons</vt:lpstr>
      <vt:lpstr>Monoliths – Conway’s Law</vt:lpstr>
      <vt:lpstr>Monoliths – Conway’s Law</vt:lpstr>
      <vt:lpstr>Microservices </vt:lpstr>
      <vt:lpstr>Monoliths – Conway’s Law</vt:lpstr>
      <vt:lpstr>Microservices – Conway’s Law</vt:lpstr>
      <vt:lpstr>Microservices</vt:lpstr>
      <vt:lpstr>Microservices - Pros and Cons</vt:lpstr>
      <vt:lpstr>Microservices - Technology</vt:lpstr>
      <vt:lpstr>Microservices - Technology</vt:lpstr>
      <vt:lpstr>Microservices - Patterns</vt:lpstr>
      <vt:lpstr>Microservices Premium</vt:lpstr>
      <vt:lpstr>The 12 Factors</vt:lpstr>
      <vt:lpstr>The 12 Factors</vt:lpstr>
      <vt:lpstr>The 12 Factors</vt:lpstr>
      <vt:lpstr>The 12 Factors</vt:lpstr>
      <vt:lpstr>Let’s Standup Some K8s Clusters</vt:lpstr>
      <vt:lpstr>Key Trends</vt:lpstr>
      <vt:lpstr>Why Containers?</vt:lpstr>
      <vt:lpstr>Doug Cutting</vt:lpstr>
      <vt:lpstr>Kubernetes Lineage Google Borg</vt:lpstr>
      <vt:lpstr>Borg Lessons Learned</vt:lpstr>
      <vt:lpstr>Borg Lessons Learned</vt:lpstr>
      <vt:lpstr>Borg Lessons Learned</vt:lpstr>
      <vt:lpstr>Borg Lessons Learned</vt:lpstr>
      <vt:lpstr>Borg Lessons Learned</vt:lpstr>
      <vt:lpstr>We have containers.  Now What?</vt:lpstr>
      <vt:lpstr>Evolution: Kubernetes</vt:lpstr>
      <vt:lpstr>PowerPoint Presentation</vt:lpstr>
      <vt:lpstr>Key Concepts</vt:lpstr>
      <vt:lpstr>Architecture</vt:lpstr>
      <vt:lpstr>Pods</vt:lpstr>
      <vt:lpstr>Pods</vt:lpstr>
      <vt:lpstr>Nodes</vt:lpstr>
      <vt:lpstr>Nodes</vt:lpstr>
      <vt:lpstr>Master Node</vt:lpstr>
      <vt:lpstr>Master Node</vt:lpstr>
      <vt:lpstr>Pod Networking</vt:lpstr>
      <vt:lpstr>Labels</vt:lpstr>
      <vt:lpstr>Selectors</vt:lpstr>
      <vt:lpstr>PowerPoint Presentation</vt:lpstr>
      <vt:lpstr>PowerPoint Presentation</vt:lpstr>
      <vt:lpstr>PowerPoint Presentation</vt:lpstr>
      <vt:lpstr>PowerPoint Presentation</vt:lpstr>
      <vt:lpstr>PowerPoint Presentation</vt:lpstr>
      <vt:lpstr>Control Loops</vt:lpstr>
      <vt:lpstr>Replication Controllers</vt:lpstr>
      <vt:lpstr>PowerPoint Presentation</vt:lpstr>
      <vt:lpstr>PowerPoint Presentation</vt:lpstr>
      <vt:lpstr>PowerPoint Presentation</vt:lpstr>
      <vt:lpstr>PowerPoint Presentation</vt:lpstr>
      <vt:lpstr>Services</vt:lpstr>
      <vt:lpstr>PowerPoint Presentation</vt:lpstr>
      <vt:lpstr>Getting Started</vt:lpstr>
      <vt:lpstr>Commercial Products Supporting Kubernetes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 Your Enthusiam</dc:title>
  <dc:creator>Jason Van Brackel</dc:creator>
  <cp:lastModifiedBy>Jason van Brackel</cp:lastModifiedBy>
  <cp:revision>48</cp:revision>
  <dcterms:created xsi:type="dcterms:W3CDTF">2017-02-24T01:55:31Z</dcterms:created>
  <dcterms:modified xsi:type="dcterms:W3CDTF">2018-03-23T12:33:29Z</dcterms:modified>
</cp:coreProperties>
</file>